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35"/>
  </p:notesMasterIdLst>
  <p:sldIdLst>
    <p:sldId id="256" r:id="rId2"/>
    <p:sldId id="293" r:id="rId3"/>
    <p:sldId id="311" r:id="rId4"/>
    <p:sldId id="313" r:id="rId5"/>
    <p:sldId id="314" r:id="rId6"/>
    <p:sldId id="315" r:id="rId7"/>
    <p:sldId id="317" r:id="rId8"/>
    <p:sldId id="318" r:id="rId9"/>
    <p:sldId id="326" r:id="rId10"/>
    <p:sldId id="260" r:id="rId11"/>
    <p:sldId id="261" r:id="rId12"/>
    <p:sldId id="320" r:id="rId13"/>
    <p:sldId id="322" r:id="rId14"/>
    <p:sldId id="324" r:id="rId15"/>
    <p:sldId id="325" r:id="rId16"/>
    <p:sldId id="330" r:id="rId17"/>
    <p:sldId id="331" r:id="rId18"/>
    <p:sldId id="333" r:id="rId19"/>
    <p:sldId id="389" r:id="rId20"/>
    <p:sldId id="343" r:id="rId21"/>
    <p:sldId id="358" r:id="rId22"/>
    <p:sldId id="359" r:id="rId23"/>
    <p:sldId id="360" r:id="rId24"/>
    <p:sldId id="365" r:id="rId25"/>
    <p:sldId id="366" r:id="rId26"/>
    <p:sldId id="361" r:id="rId27"/>
    <p:sldId id="368" r:id="rId28"/>
    <p:sldId id="369" r:id="rId29"/>
    <p:sldId id="379" r:id="rId30"/>
    <p:sldId id="380" r:id="rId31"/>
    <p:sldId id="381" r:id="rId32"/>
    <p:sldId id="382" r:id="rId33"/>
    <p:sldId id="3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B4DE9-81C9-4852-89D9-0E90619A333D}" type="datetimeFigureOut">
              <a:rPr lang="fr-FR" smtClean="0"/>
              <a:t>01/12/2025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7DC71-013E-484F-ABC5-E88435F8A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822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BFF75-99F3-44B4-8F86-505AA92022B2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97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E284-B405-45CF-A381-3D866A1A5A72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1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46D54-5DE9-4F6D-B24E-F54BE4B70833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14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20D3-B1C7-4F68-A599-EB629BB02834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9304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C4AB9-6FA6-4E11-8701-267EEA1CC499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4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613E-61FD-4886-A6AE-A3B0CC1CC7D0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533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8DAD9-1C8F-4FA1-B151-CE5642F7603D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63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FE9A-5AFE-4A55-86AE-00BCEBF86C1E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75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CB090-F2E1-444D-B07F-5C656CC0ACB8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7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26C04-F2E0-4E8D-84AD-20B0C8386BF4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3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8547C-2DF7-4F27-A00D-F423125B6B8F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6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D89B-FBC5-4444-9864-767F6C323362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9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AC3F-118E-48C4-9E43-6ADFCC198CC7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3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2DCEB-5F14-4781-BD9E-86B717CC51D0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0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C989-0A48-491A-876F-FF8A239E83D7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28546-092C-4536-B9FB-5C38E20AAEB9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2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53328-E130-4B30-9559-F2AC1CF29C5B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5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2091A5E-B6BF-4E84-ACEB-63AFDDAFBC98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fr-FR"/>
              <a:t>Aérodynamique - Ch1 - Rappels de mathématiques et de mécanique des fluides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1F18EF7-BE1E-4ECB-84D4-67C2B4D8F09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633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9.gif"/><Relationship Id="rId7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79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99.png"/><Relationship Id="rId12" Type="http://schemas.openxmlformats.org/officeDocument/2006/relationships/image" Target="../media/image8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8.png"/><Relationship Id="rId5" Type="http://schemas.openxmlformats.org/officeDocument/2006/relationships/image" Target="../media/image97.png"/><Relationship Id="rId10" Type="http://schemas.openxmlformats.org/officeDocument/2006/relationships/image" Target="../media/image81.png"/><Relationship Id="rId4" Type="http://schemas.openxmlformats.org/officeDocument/2006/relationships/image" Target="../media/image95.png"/><Relationship Id="rId9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8" Type="http://schemas.openxmlformats.org/officeDocument/2006/relationships/image" Target="../media/image138.png"/><Relationship Id="rId3" Type="http://schemas.openxmlformats.org/officeDocument/2006/relationships/image" Target="../media/image26.png"/><Relationship Id="rId21" Type="http://schemas.openxmlformats.org/officeDocument/2006/relationships/image" Target="../media/image94.png"/><Relationship Id="rId7" Type="http://schemas.openxmlformats.org/officeDocument/2006/relationships/image" Target="../media/image127.png"/><Relationship Id="rId12" Type="http://schemas.openxmlformats.org/officeDocument/2006/relationships/image" Target="../media/image93.png"/><Relationship Id="rId2" Type="http://schemas.openxmlformats.org/officeDocument/2006/relationships/image" Target="../media/image125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92.png"/><Relationship Id="rId19" Type="http://schemas.openxmlformats.org/officeDocument/2006/relationships/image" Target="../media/image139.png"/><Relationship Id="rId4" Type="http://schemas.openxmlformats.org/officeDocument/2006/relationships/image" Target="../media/image1240.png"/><Relationship Id="rId9" Type="http://schemas.openxmlformats.org/officeDocument/2006/relationships/image" Target="../media/image1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0.png"/><Relationship Id="rId7" Type="http://schemas.openxmlformats.org/officeDocument/2006/relationships/image" Target="../media/image142.png"/><Relationship Id="rId17" Type="http://schemas.openxmlformats.org/officeDocument/2006/relationships/image" Target="../media/image1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0.png"/><Relationship Id="rId4" Type="http://schemas.openxmlformats.org/officeDocument/2006/relationships/image" Target="../media/image13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8.pn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Mosaïque de formes géométriques colorées">
            <a:extLst>
              <a:ext uri="{FF2B5EF4-FFF2-40B4-BE49-F238E27FC236}">
                <a16:creationId xmlns:a16="http://schemas.microsoft.com/office/drawing/2014/main" id="{8A9F0515-DCAE-C848-504A-44756EB4D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17107" b="4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8B6E5E-5D48-75E0-909E-7DD711FF8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Aérodynamique des véhicules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95CF61-1933-79B9-340F-819B120CCB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b="1" dirty="0">
                <a:solidFill>
                  <a:schemeClr val="tx1"/>
                </a:solidFill>
              </a:rPr>
              <a:t>SUPPORT</a:t>
            </a:r>
            <a:endParaRPr lang="fr-FR" sz="2400" dirty="0"/>
          </a:p>
          <a:p>
            <a:r>
              <a:rPr lang="fr-FR" sz="2400" dirty="0">
                <a:solidFill>
                  <a:schemeClr val="tx1"/>
                </a:solidFill>
              </a:rPr>
              <a:t>Chapitre 2 : Modélisation</a:t>
            </a:r>
          </a:p>
        </p:txBody>
      </p:sp>
    </p:spTree>
    <p:extLst>
      <p:ext uri="{BB962C8B-B14F-4D97-AF65-F5344CB8AC3E}">
        <p14:creationId xmlns:p14="http://schemas.microsoft.com/office/powerpoint/2010/main" val="395267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Géométrie d’une aile 3D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76A121-0284-4A20-8074-3237F43D4C02}"/>
                  </a:ext>
                </a:extLst>
              </p:cNvPr>
              <p:cNvSpPr txBox="1"/>
              <p:nvPr/>
            </p:nvSpPr>
            <p:spPr>
              <a:xfrm>
                <a:off x="458000" y="1640429"/>
                <a:ext cx="11047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  <a:sym typeface="Wingdings" panose="05000000000000000000" pitchFamily="2" charset="2"/>
                  </a:rPr>
                  <a:t>Envergure 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𝑏</m:t>
                    </m:r>
                  </m:oMath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76A121-0284-4A20-8074-3237F43D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0" y="1640429"/>
                <a:ext cx="11047445" cy="369332"/>
              </a:xfrm>
              <a:prstGeom prst="rect">
                <a:avLst/>
              </a:prstGeom>
              <a:blipFill>
                <a:blip r:embed="rId2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14A140A-FAE5-4300-9AD2-53B7A263E571}"/>
                  </a:ext>
                </a:extLst>
              </p:cNvPr>
              <p:cNvSpPr txBox="1"/>
              <p:nvPr/>
            </p:nvSpPr>
            <p:spPr>
              <a:xfrm>
                <a:off x="458000" y="4064548"/>
                <a:ext cx="110474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  <a:sym typeface="Wingdings" panose="05000000000000000000" pitchFamily="2" charset="2"/>
                  </a:rPr>
                  <a:t>Flèche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fr-FR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Λ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  <a:sym typeface="Wingdings" panose="05000000000000000000" pitchFamily="2" charset="2"/>
                  </a:rPr>
                  <a:t> : Angle en le quart de la corde et le plan transversale 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𝑂𝑥𝑧</m:t>
                    </m:r>
                  </m:oMath>
                </a14:m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  <a:sym typeface="Wingdings" panose="05000000000000000000" pitchFamily="2" charset="2"/>
                  </a:rPr>
                  <a:t>  Retardé les effets transsoniques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14A140A-FAE5-4300-9AD2-53B7A263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0" y="4064548"/>
                <a:ext cx="11047445" cy="646331"/>
              </a:xfrm>
              <a:prstGeom prst="rect">
                <a:avLst/>
              </a:prstGeom>
              <a:blipFill>
                <a:blip r:embed="rId3"/>
                <a:stretch>
                  <a:fillRect l="-331" t="-660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B20D7CA-0048-402D-AC7B-13884D5E4637}"/>
              </a:ext>
            </a:extLst>
          </p:cNvPr>
          <p:cNvSpPr/>
          <p:nvPr/>
        </p:nvSpPr>
        <p:spPr>
          <a:xfrm>
            <a:off x="1819469" y="2360645"/>
            <a:ext cx="7249886" cy="11099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7E49F88-6159-4627-A526-EC4CD6542BEF}"/>
              </a:ext>
            </a:extLst>
          </p:cNvPr>
          <p:cNvCxnSpPr/>
          <p:nvPr/>
        </p:nvCxnSpPr>
        <p:spPr>
          <a:xfrm flipV="1">
            <a:off x="5550625" y="1782147"/>
            <a:ext cx="0" cy="1950098"/>
          </a:xfrm>
          <a:prstGeom prst="straightConnector1">
            <a:avLst/>
          </a:prstGeom>
          <a:ln w="381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D9748F5-C94C-4F78-90C8-00B800DFEA2A}"/>
              </a:ext>
            </a:extLst>
          </p:cNvPr>
          <p:cNvCxnSpPr>
            <a:cxnSpLocks/>
          </p:cNvCxnSpPr>
          <p:nvPr/>
        </p:nvCxnSpPr>
        <p:spPr>
          <a:xfrm flipH="1">
            <a:off x="1501141" y="2360645"/>
            <a:ext cx="8042987" cy="0"/>
          </a:xfrm>
          <a:prstGeom prst="straightConnector1">
            <a:avLst/>
          </a:prstGeom>
          <a:ln w="381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A3C3762-322C-46CC-81A4-3C1FC09E1FE6}"/>
                  </a:ext>
                </a:extLst>
              </p:cNvPr>
              <p:cNvSpPr txBox="1"/>
              <p:nvPr/>
            </p:nvSpPr>
            <p:spPr>
              <a:xfrm>
                <a:off x="1501141" y="1926172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7A3C3762-322C-46CC-81A4-3C1FC09E1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41" y="1926172"/>
                <a:ext cx="699793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482AD8-76FB-45A3-8660-2AF9C2D5E228}"/>
                  </a:ext>
                </a:extLst>
              </p:cNvPr>
              <p:cNvSpPr txBox="1"/>
              <p:nvPr/>
            </p:nvSpPr>
            <p:spPr>
              <a:xfrm>
                <a:off x="5394619" y="1557121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5B482AD8-76FB-45A3-8660-2AF9C2D5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619" y="1557121"/>
                <a:ext cx="6997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6CD8F94-A9C3-4C89-A903-D1D8A6EDEE20}"/>
              </a:ext>
            </a:extLst>
          </p:cNvPr>
          <p:cNvCxnSpPr>
            <a:cxnSpLocks/>
          </p:cNvCxnSpPr>
          <p:nvPr/>
        </p:nvCxnSpPr>
        <p:spPr>
          <a:xfrm flipV="1">
            <a:off x="3797559" y="2360646"/>
            <a:ext cx="0" cy="1109952"/>
          </a:xfrm>
          <a:prstGeom prst="straightConnector1">
            <a:avLst/>
          </a:prstGeom>
          <a:ln>
            <a:solidFill>
              <a:schemeClr val="accent1"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19E5E3E-B8A0-4457-826E-B94F758C1701}"/>
                  </a:ext>
                </a:extLst>
              </p:cNvPr>
              <p:cNvSpPr txBox="1"/>
              <p:nvPr/>
            </p:nvSpPr>
            <p:spPr>
              <a:xfrm>
                <a:off x="3794397" y="2757196"/>
                <a:ext cx="120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d>
                        <m:d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C19E5E3E-B8A0-4457-826E-B94F758C1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97" y="2757196"/>
                <a:ext cx="1206804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2EEF270-2313-42C5-AFE1-A5BB412D7467}"/>
              </a:ext>
            </a:extLst>
          </p:cNvPr>
          <p:cNvCxnSpPr>
            <a:cxnSpLocks/>
          </p:cNvCxnSpPr>
          <p:nvPr/>
        </p:nvCxnSpPr>
        <p:spPr>
          <a:xfrm>
            <a:off x="1819469" y="3732245"/>
            <a:ext cx="7249886" cy="1"/>
          </a:xfrm>
          <a:prstGeom prst="straightConnector1">
            <a:avLst/>
          </a:prstGeom>
          <a:ln>
            <a:solidFill>
              <a:srgbClr val="FF0000">
                <a:alpha val="6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F5B4C438-E994-496E-A4DF-67FD767D9609}"/>
                  </a:ext>
                </a:extLst>
              </p:cNvPr>
              <p:cNvSpPr txBox="1"/>
              <p:nvPr/>
            </p:nvSpPr>
            <p:spPr>
              <a:xfrm>
                <a:off x="4702581" y="3768551"/>
                <a:ext cx="12068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F5B4C438-E994-496E-A4DF-67FD767D9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581" y="3768551"/>
                <a:ext cx="12068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e 26">
            <a:extLst>
              <a:ext uri="{FF2B5EF4-FFF2-40B4-BE49-F238E27FC236}">
                <a16:creationId xmlns:a16="http://schemas.microsoft.com/office/drawing/2014/main" id="{92037B58-87B1-4BA9-AB86-87B958B3EFAB}"/>
              </a:ext>
            </a:extLst>
          </p:cNvPr>
          <p:cNvGrpSpPr/>
          <p:nvPr/>
        </p:nvGrpSpPr>
        <p:grpSpPr>
          <a:xfrm>
            <a:off x="3525453" y="4846725"/>
            <a:ext cx="2840212" cy="1612357"/>
            <a:chOff x="3525453" y="4846725"/>
            <a:chExt cx="2840212" cy="161235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EC9314-4C05-498C-A3DC-10194C4C0DDA}"/>
                </a:ext>
              </a:extLst>
            </p:cNvPr>
            <p:cNvSpPr/>
            <p:nvPr/>
          </p:nvSpPr>
          <p:spPr>
            <a:xfrm rot="3472170">
              <a:off x="4041631" y="4707797"/>
              <a:ext cx="580002" cy="1612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BB29BA-E7FD-461D-AFE8-7D025ECDD8DC}"/>
                </a:ext>
              </a:extLst>
            </p:cNvPr>
            <p:cNvSpPr/>
            <p:nvPr/>
          </p:nvSpPr>
          <p:spPr>
            <a:xfrm rot="18206993" flipV="1">
              <a:off x="5269486" y="4726887"/>
              <a:ext cx="580002" cy="1612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B545D9-9EF2-4AA1-A833-7DD97BF0872E}"/>
                </a:ext>
              </a:extLst>
            </p:cNvPr>
            <p:cNvSpPr/>
            <p:nvPr/>
          </p:nvSpPr>
          <p:spPr>
            <a:xfrm flipV="1">
              <a:off x="4661411" y="4846725"/>
              <a:ext cx="580002" cy="1612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F13857D-88C3-4882-ADC8-6098F363DBB8}"/>
              </a:ext>
            </a:extLst>
          </p:cNvPr>
          <p:cNvCxnSpPr>
            <a:cxnSpLocks/>
          </p:cNvCxnSpPr>
          <p:nvPr/>
        </p:nvCxnSpPr>
        <p:spPr>
          <a:xfrm flipV="1">
            <a:off x="4951412" y="4404664"/>
            <a:ext cx="0" cy="236003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6ED70E4-2779-4CDE-94B1-A2492134AA51}"/>
              </a:ext>
            </a:extLst>
          </p:cNvPr>
          <p:cNvCxnSpPr>
            <a:cxnSpLocks/>
          </p:cNvCxnSpPr>
          <p:nvPr/>
        </p:nvCxnSpPr>
        <p:spPr>
          <a:xfrm flipH="1">
            <a:off x="3009499" y="4957690"/>
            <a:ext cx="3615236" cy="32325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8CAEB44F-FA29-492D-8212-4D1CA6F78263}"/>
                  </a:ext>
                </a:extLst>
              </p:cNvPr>
              <p:cNvSpPr txBox="1"/>
              <p:nvPr/>
            </p:nvSpPr>
            <p:spPr>
              <a:xfrm>
                <a:off x="4859695" y="4358962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8CAEB44F-FA29-492D-8212-4D1CA6F78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95" y="4358962"/>
                <a:ext cx="6997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2F62790-483B-423C-9F40-F8C2F20ED8A0}"/>
                  </a:ext>
                </a:extLst>
              </p:cNvPr>
              <p:cNvSpPr txBox="1"/>
              <p:nvPr/>
            </p:nvSpPr>
            <p:spPr>
              <a:xfrm>
                <a:off x="2682685" y="4477393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2F62790-483B-423C-9F40-F8C2F20ED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685" y="4477393"/>
                <a:ext cx="699793" cy="369332"/>
              </a:xfrm>
              <a:prstGeom prst="rect">
                <a:avLst/>
              </a:prstGeom>
              <a:blipFill>
                <a:blip r:embed="rId9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288ACF-02C4-4FB6-ABEE-AA3C627508BC}"/>
                  </a:ext>
                </a:extLst>
              </p:cNvPr>
              <p:cNvSpPr txBox="1"/>
              <p:nvPr/>
            </p:nvSpPr>
            <p:spPr>
              <a:xfrm>
                <a:off x="2912152" y="5255053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fr-FR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288ACF-02C4-4FB6-ABEE-AA3C62750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152" y="5255053"/>
                <a:ext cx="69979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A28DDD7-A678-41AA-A13C-ED4A1D3A570C}"/>
              </a:ext>
            </a:extLst>
          </p:cNvPr>
          <p:cNvCxnSpPr>
            <a:cxnSpLocks/>
          </p:cNvCxnSpPr>
          <p:nvPr/>
        </p:nvCxnSpPr>
        <p:spPr>
          <a:xfrm flipV="1">
            <a:off x="3183877" y="4961599"/>
            <a:ext cx="1739257" cy="1196427"/>
          </a:xfrm>
          <a:prstGeom prst="line">
            <a:avLst/>
          </a:prstGeom>
          <a:ln w="57150">
            <a:solidFill>
              <a:srgbClr val="FF0000">
                <a:alpha val="6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c 46">
            <a:extLst>
              <a:ext uri="{FF2B5EF4-FFF2-40B4-BE49-F238E27FC236}">
                <a16:creationId xmlns:a16="http://schemas.microsoft.com/office/drawing/2014/main" id="{A12B2BFE-C4B4-43BB-8795-CCFEF080D87A}"/>
              </a:ext>
            </a:extLst>
          </p:cNvPr>
          <p:cNvSpPr/>
          <p:nvPr/>
        </p:nvSpPr>
        <p:spPr>
          <a:xfrm rot="10800000">
            <a:off x="3727997" y="4973852"/>
            <a:ext cx="250034" cy="642213"/>
          </a:xfrm>
          <a:prstGeom prst="arc">
            <a:avLst>
              <a:gd name="adj1" fmla="val 16200000"/>
              <a:gd name="adj2" fmla="val 4567482"/>
            </a:avLst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9D926EA-E26E-4CF3-B0C3-45AF575FCF9C}"/>
              </a:ext>
            </a:extLst>
          </p:cNvPr>
          <p:cNvSpPr txBox="1"/>
          <p:nvPr/>
        </p:nvSpPr>
        <p:spPr>
          <a:xfrm>
            <a:off x="9986841" y="2572530"/>
            <a:ext cx="120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Vue de haut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927D942-486B-488A-B24B-C3133F031058}"/>
              </a:ext>
            </a:extLst>
          </p:cNvPr>
          <p:cNvSpPr txBox="1"/>
          <p:nvPr/>
        </p:nvSpPr>
        <p:spPr>
          <a:xfrm>
            <a:off x="7245307" y="5329737"/>
            <a:ext cx="120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Vue de haut</a:t>
            </a:r>
          </a:p>
        </p:txBody>
      </p:sp>
      <p:sp>
        <p:nvSpPr>
          <p:cNvPr id="34" name="Espace réservé du pied de page 3">
            <a:extLst>
              <a:ext uri="{FF2B5EF4-FFF2-40B4-BE49-F238E27FC236}">
                <a16:creationId xmlns:a16="http://schemas.microsoft.com/office/drawing/2014/main" id="{E10B04F7-874F-4A1D-BDCB-4835F2D16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2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  <p:bldP spid="41" grpId="0"/>
      <p:bldP spid="42" grpId="0"/>
      <p:bldP spid="43" grpId="0"/>
      <p:bldP spid="47" grpId="0" animBg="1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Géométrie d’une aile 3D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61B45DF6-7913-41D3-9610-89E9E39E7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3" y="4249214"/>
            <a:ext cx="4709169" cy="2240284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76A121-0284-4A20-8074-3237F43D4C02}"/>
                  </a:ext>
                </a:extLst>
              </p:cNvPr>
              <p:cNvSpPr txBox="1"/>
              <p:nvPr/>
            </p:nvSpPr>
            <p:spPr>
              <a:xfrm>
                <a:off x="458000" y="1640429"/>
                <a:ext cx="11047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  <a:sym typeface="Wingdings" panose="05000000000000000000" pitchFamily="2" charset="2"/>
                  </a:rPr>
                  <a:t>Dièdre 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𝛿</m:t>
                    </m:r>
                  </m:oMath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776A121-0284-4A20-8074-3237F43D4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0" y="1640429"/>
                <a:ext cx="11047445" cy="369332"/>
              </a:xfrm>
              <a:prstGeom prst="rect">
                <a:avLst/>
              </a:prstGeom>
              <a:blipFill>
                <a:blip r:embed="rId3"/>
                <a:stretch>
                  <a:fillRect l="-331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314A140A-FAE5-4300-9AD2-53B7A263E571}"/>
              </a:ext>
            </a:extLst>
          </p:cNvPr>
          <p:cNvSpPr txBox="1"/>
          <p:nvPr/>
        </p:nvSpPr>
        <p:spPr>
          <a:xfrm>
            <a:off x="458000" y="4064548"/>
            <a:ext cx="1104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Loi de vrillage : variation du calage d’un profil selon</a:t>
            </a:r>
            <a:r>
              <a:rPr kumimoji="0" lang="fr-F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sym typeface="Wingdings" panose="05000000000000000000" pitchFamily="2" charset="2"/>
              </a:rPr>
              <a:t> l’envergure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  <a:sym typeface="Wingdings" panose="05000000000000000000" pitchFamily="2" charset="2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08591C1-AD60-4100-8CFE-C6EA336D14FE}"/>
              </a:ext>
            </a:extLst>
          </p:cNvPr>
          <p:cNvCxnSpPr>
            <a:cxnSpLocks/>
          </p:cNvCxnSpPr>
          <p:nvPr/>
        </p:nvCxnSpPr>
        <p:spPr>
          <a:xfrm flipV="1">
            <a:off x="5906278" y="2584580"/>
            <a:ext cx="3685591" cy="765111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8758AD8-7F3B-4951-811A-53FD3FD5A1A2}"/>
              </a:ext>
            </a:extLst>
          </p:cNvPr>
          <p:cNvCxnSpPr/>
          <p:nvPr/>
        </p:nvCxnSpPr>
        <p:spPr>
          <a:xfrm flipV="1">
            <a:off x="5934268" y="2006082"/>
            <a:ext cx="0" cy="1950098"/>
          </a:xfrm>
          <a:prstGeom prst="straightConnector1">
            <a:avLst/>
          </a:prstGeom>
          <a:ln w="381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3344920-F563-4442-9B67-D4121C8ECCB2}"/>
              </a:ext>
            </a:extLst>
          </p:cNvPr>
          <p:cNvCxnSpPr>
            <a:cxnSpLocks/>
          </p:cNvCxnSpPr>
          <p:nvPr/>
        </p:nvCxnSpPr>
        <p:spPr>
          <a:xfrm flipH="1">
            <a:off x="1912774" y="3343438"/>
            <a:ext cx="8042987" cy="0"/>
          </a:xfrm>
          <a:prstGeom prst="straightConnector1">
            <a:avLst/>
          </a:prstGeom>
          <a:ln w="38100">
            <a:solidFill>
              <a:schemeClr val="accent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36A7355-EC03-4158-894E-137BC0637611}"/>
                  </a:ext>
                </a:extLst>
              </p:cNvPr>
              <p:cNvSpPr txBox="1"/>
              <p:nvPr/>
            </p:nvSpPr>
            <p:spPr>
              <a:xfrm>
                <a:off x="3150410" y="2967854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𝛿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36A7355-EC03-4158-894E-137BC063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10" y="2967854"/>
                <a:ext cx="6997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0EBD2769-E5EA-4B5E-A797-43C0D856CC8A}"/>
              </a:ext>
            </a:extLst>
          </p:cNvPr>
          <p:cNvSpPr/>
          <p:nvPr/>
        </p:nvSpPr>
        <p:spPr>
          <a:xfrm rot="10800000">
            <a:off x="3619354" y="2651493"/>
            <a:ext cx="250034" cy="642213"/>
          </a:xfrm>
          <a:prstGeom prst="arc">
            <a:avLst>
              <a:gd name="adj1" fmla="val 16200000"/>
              <a:gd name="adj2" fmla="val 1461057"/>
            </a:avLst>
          </a:prstGeom>
          <a:ln w="5715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01755BD-B402-4900-AA48-7A6A023E7B7B}"/>
              </a:ext>
            </a:extLst>
          </p:cNvPr>
          <p:cNvCxnSpPr>
            <a:cxnSpLocks/>
          </p:cNvCxnSpPr>
          <p:nvPr/>
        </p:nvCxnSpPr>
        <p:spPr>
          <a:xfrm>
            <a:off x="2236239" y="2584580"/>
            <a:ext cx="3685591" cy="765111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3EEC57A-6768-43F2-BAC5-A5393D9270A4}"/>
                  </a:ext>
                </a:extLst>
              </p:cNvPr>
              <p:cNvSpPr txBox="1"/>
              <p:nvPr/>
            </p:nvSpPr>
            <p:spPr>
              <a:xfrm>
                <a:off x="1422579" y="3109041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3EEC57A-6768-43F2-BAC5-A5393D927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79" y="3109041"/>
                <a:ext cx="699793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ED3235D-CF5F-41A2-9E50-DBEA14E33C6F}"/>
                  </a:ext>
                </a:extLst>
              </p:cNvPr>
              <p:cNvSpPr txBox="1"/>
              <p:nvPr/>
            </p:nvSpPr>
            <p:spPr>
              <a:xfrm>
                <a:off x="5811077" y="1854694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ED3235D-CF5F-41A2-9E50-DBEA14E3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077" y="1854694"/>
                <a:ext cx="6997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0C9F9FBC-EF09-484A-9FDC-E16A31126E56}"/>
              </a:ext>
            </a:extLst>
          </p:cNvPr>
          <p:cNvSpPr txBox="1"/>
          <p:nvPr/>
        </p:nvSpPr>
        <p:spPr>
          <a:xfrm>
            <a:off x="10370804" y="2690855"/>
            <a:ext cx="120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Vue de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derrière 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1AE4B04-E617-40C1-B899-4C20C412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5085">
            <a:off x="5182062" y="4205804"/>
            <a:ext cx="4709169" cy="224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0010FC4-236C-4A52-8D63-FFA97689989A}"/>
                  </a:ext>
                </a:extLst>
              </p:cNvPr>
              <p:cNvSpPr txBox="1"/>
              <p:nvPr/>
            </p:nvSpPr>
            <p:spPr>
              <a:xfrm>
                <a:off x="1912774" y="4526347"/>
                <a:ext cx="699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fr-FR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0010FC4-236C-4A52-8D63-FFA976899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774" y="4526347"/>
                <a:ext cx="699793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2AD020D-97DA-49A3-ADE1-A2E1AEC56E16}"/>
                  </a:ext>
                </a:extLst>
              </p:cNvPr>
              <p:cNvSpPr txBox="1"/>
              <p:nvPr/>
            </p:nvSpPr>
            <p:spPr>
              <a:xfrm>
                <a:off x="6939428" y="4526347"/>
                <a:ext cx="1259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fr-FR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fr-F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&gt;</m:t>
                      </m:r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2AD020D-97DA-49A3-ADE1-A2E1AEC56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428" y="4526347"/>
                <a:ext cx="1259594" cy="369332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space réservé du pied de page 3">
            <a:extLst>
              <a:ext uri="{FF2B5EF4-FFF2-40B4-BE49-F238E27FC236}">
                <a16:creationId xmlns:a16="http://schemas.microsoft.com/office/drawing/2014/main" id="{68A6B150-E444-426C-AE85-FFA7C35C7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30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12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48D5E0F-77CC-46FE-BA34-C2416BD7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648" y="2117711"/>
            <a:ext cx="3566388" cy="2880000"/>
          </a:xfrm>
          <a:prstGeom prst="rect">
            <a:avLst/>
          </a:prstGeom>
        </p:spPr>
      </p:pic>
      <p:sp>
        <p:nvSpPr>
          <p:cNvPr id="12" name="ZoneTexte 22">
            <a:extLst>
              <a:ext uri="{FF2B5EF4-FFF2-40B4-BE49-F238E27FC236}">
                <a16:creationId xmlns:a16="http://schemas.microsoft.com/office/drawing/2014/main" id="{81485948-0A46-4FF9-BDC8-A4A616953664}"/>
              </a:ext>
            </a:extLst>
          </p:cNvPr>
          <p:cNvSpPr txBox="1"/>
          <p:nvPr/>
        </p:nvSpPr>
        <p:spPr>
          <a:xfrm>
            <a:off x="4213054" y="5031683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fr-FR" sz="1000" b="0" i="1" dirty="0">
                <a:solidFill>
                  <a:schemeClr val="tx1"/>
                </a:solidFill>
              </a:rPr>
              <a:t>https://fr.wikipedia.org/wiki/Aileron_(a%C3%A9ronautique)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B778FD-F5CC-4DC9-B55C-2B00D37AEAE7}"/>
              </a:ext>
            </a:extLst>
          </p:cNvPr>
          <p:cNvSpPr/>
          <p:nvPr/>
        </p:nvSpPr>
        <p:spPr bwMode="auto">
          <a:xfrm>
            <a:off x="5077150" y="2457482"/>
            <a:ext cx="720080" cy="6876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33B82A-DB91-4450-9D3C-D9368AAC7D10}"/>
              </a:ext>
            </a:extLst>
          </p:cNvPr>
          <p:cNvSpPr/>
          <p:nvPr/>
        </p:nvSpPr>
        <p:spPr bwMode="auto">
          <a:xfrm>
            <a:off x="6589318" y="3441916"/>
            <a:ext cx="792088" cy="7943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25408C-1410-472C-9779-6FE099CF642C}"/>
              </a:ext>
            </a:extLst>
          </p:cNvPr>
          <p:cNvSpPr txBox="1"/>
          <p:nvPr/>
        </p:nvSpPr>
        <p:spPr>
          <a:xfrm>
            <a:off x="190500" y="150114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sur les surfaces de contrôle :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130D266-3439-485E-BF5A-C1581041601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295872" y="3314957"/>
            <a:ext cx="2481402" cy="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D6C5E94-06AE-4EFB-BAFB-0EE10487E27C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Ailerons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/>
              <p:nvPr/>
            </p:nvSpPr>
            <p:spPr>
              <a:xfrm>
                <a:off x="602447" y="3647239"/>
                <a:ext cx="18095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Contrôle en roulis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(en inclinant le manche à gauche ou à droite)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47" y="3647239"/>
                <a:ext cx="1809516" cy="2031325"/>
              </a:xfrm>
              <a:prstGeom prst="rect">
                <a:avLst/>
              </a:prstGeom>
              <a:blipFill>
                <a:blip r:embed="rId3"/>
                <a:stretch>
                  <a:fillRect t="-1497" r="-1010" b="-35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081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13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25408C-1410-472C-9779-6FE099CF642C}"/>
              </a:ext>
            </a:extLst>
          </p:cNvPr>
          <p:cNvSpPr txBox="1"/>
          <p:nvPr/>
        </p:nvSpPr>
        <p:spPr>
          <a:xfrm>
            <a:off x="190500" y="150114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sur les surfaces de contrôle :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130D266-3439-485E-BF5A-C1581041601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295872" y="3314957"/>
            <a:ext cx="2481402" cy="1385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D6C5E94-06AE-4EFB-BAFB-0EE10487E27C}"/>
              </a:ext>
            </a:extLst>
          </p:cNvPr>
          <p:cNvSpPr txBox="1"/>
          <p:nvPr/>
        </p:nvSpPr>
        <p:spPr>
          <a:xfrm>
            <a:off x="513725" y="3130291"/>
            <a:ext cx="178214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Gouverne de profondeur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/>
              <p:nvPr/>
            </p:nvSpPr>
            <p:spPr>
              <a:xfrm>
                <a:off x="486356" y="4041070"/>
                <a:ext cx="180951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Contrôle en tangage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(en poussant et en tirant le manche)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6" y="4041070"/>
                <a:ext cx="1809516" cy="1754326"/>
              </a:xfrm>
              <a:prstGeom prst="rect">
                <a:avLst/>
              </a:prstGeom>
              <a:blipFill>
                <a:blip r:embed="rId2"/>
                <a:stretch>
                  <a:fillRect t="-2083" r="-1347" b="-4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 18">
            <a:extLst>
              <a:ext uri="{FF2B5EF4-FFF2-40B4-BE49-F238E27FC236}">
                <a16:creationId xmlns:a16="http://schemas.microsoft.com/office/drawing/2014/main" id="{83A9854F-0D1D-4526-81FF-BAB1B63A8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185" y="2159800"/>
            <a:ext cx="3578614" cy="2880000"/>
          </a:xfrm>
          <a:prstGeom prst="rect">
            <a:avLst/>
          </a:prstGeom>
        </p:spPr>
      </p:pic>
      <p:sp>
        <p:nvSpPr>
          <p:cNvPr id="20" name="ZoneTexte 16">
            <a:extLst>
              <a:ext uri="{FF2B5EF4-FFF2-40B4-BE49-F238E27FC236}">
                <a16:creationId xmlns:a16="http://schemas.microsoft.com/office/drawing/2014/main" id="{9DCFC4EB-01A4-4708-BE9D-F3B105D00AF5}"/>
              </a:ext>
            </a:extLst>
          </p:cNvPr>
          <p:cNvSpPr txBox="1"/>
          <p:nvPr/>
        </p:nvSpPr>
        <p:spPr>
          <a:xfrm>
            <a:off x="5037290" y="518935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https://fr.wikipedia.org/wiki/Tangage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EB65AD-5BA3-4880-B923-E72074AE51DD}"/>
              </a:ext>
            </a:extLst>
          </p:cNvPr>
          <p:cNvSpPr/>
          <p:nvPr/>
        </p:nvSpPr>
        <p:spPr bwMode="auto">
          <a:xfrm>
            <a:off x="7207534" y="2322902"/>
            <a:ext cx="1080120" cy="11109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954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14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25408C-1410-472C-9779-6FE099CF642C}"/>
              </a:ext>
            </a:extLst>
          </p:cNvPr>
          <p:cNvSpPr txBox="1"/>
          <p:nvPr/>
        </p:nvSpPr>
        <p:spPr>
          <a:xfrm>
            <a:off x="190500" y="150114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sur les surfaces de contrôle :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130D266-3439-485E-BF5A-C1581041601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 flipV="1">
            <a:off x="2295872" y="3453457"/>
            <a:ext cx="3330488" cy="132517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D6C5E94-06AE-4EFB-BAFB-0EE10487E27C}"/>
              </a:ext>
            </a:extLst>
          </p:cNvPr>
          <p:cNvSpPr txBox="1"/>
          <p:nvPr/>
        </p:nvSpPr>
        <p:spPr>
          <a:xfrm>
            <a:off x="513725" y="3130291"/>
            <a:ext cx="178214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Gouverne de direction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/>
              <p:nvPr/>
            </p:nvSpPr>
            <p:spPr>
              <a:xfrm>
                <a:off x="486356" y="4019672"/>
                <a:ext cx="180951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Contrôle en lacet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/>
                <a:r>
                  <a:rPr lang="fr-FR" dirty="0"/>
                  <a:t>(par le </a:t>
                </a:r>
                <a:r>
                  <a:rPr lang="fr-FR" dirty="0" err="1"/>
                  <a:t>palonier</a:t>
                </a:r>
                <a:r>
                  <a:rPr lang="fr-FR" dirty="0">
                    <a:sym typeface="Wingdings" panose="05000000000000000000" pitchFamily="2" charset="2"/>
                  </a:rPr>
                  <a:t></a:t>
                </a:r>
                <a:r>
                  <a:rPr lang="fr-FR" dirty="0"/>
                  <a:t> les pédales)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BDCB2B1-B190-4DB9-9AAB-68755CA65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6" y="4019672"/>
                <a:ext cx="1809516" cy="1754326"/>
              </a:xfrm>
              <a:prstGeom prst="rect">
                <a:avLst/>
              </a:prstGeom>
              <a:blipFill>
                <a:blip r:embed="rId2"/>
                <a:stretch>
                  <a:fillRect t="-1736" r="-2357" b="-45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F275B689-FEB3-4072-9B9A-CAF63B495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55" y="2212171"/>
            <a:ext cx="3601787" cy="2880000"/>
          </a:xfrm>
          <a:prstGeom prst="rect">
            <a:avLst/>
          </a:prstGeom>
        </p:spPr>
      </p:pic>
      <p:sp>
        <p:nvSpPr>
          <p:cNvPr id="22" name="ZoneTexte 16">
            <a:extLst>
              <a:ext uri="{FF2B5EF4-FFF2-40B4-BE49-F238E27FC236}">
                <a16:creationId xmlns:a16="http://schemas.microsoft.com/office/drawing/2014/main" id="{B922FF2D-2A6D-4AC8-8376-5BB400538D1C}"/>
              </a:ext>
            </a:extLst>
          </p:cNvPr>
          <p:cNvSpPr txBox="1"/>
          <p:nvPr/>
        </p:nvSpPr>
        <p:spPr>
          <a:xfrm>
            <a:off x="5507126" y="499055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https://fr.wikipedia.org/wiki/Lacet_(mouvement)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7537411" y="2374635"/>
            <a:ext cx="1080120" cy="11109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2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15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25408C-1410-472C-9779-6FE099CF642C}"/>
              </a:ext>
            </a:extLst>
          </p:cNvPr>
          <p:cNvSpPr txBox="1"/>
          <p:nvPr/>
        </p:nvSpPr>
        <p:spPr>
          <a:xfrm>
            <a:off x="190500" y="150114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sur les surfaces de contrôle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BDCB2B1-B190-4DB9-9AAB-68755CA65749}"/>
              </a:ext>
            </a:extLst>
          </p:cNvPr>
          <p:cNvSpPr txBox="1"/>
          <p:nvPr/>
        </p:nvSpPr>
        <p:spPr>
          <a:xfrm>
            <a:off x="172786" y="3895239"/>
            <a:ext cx="438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Hypersustentation (au décollage et à l’atterrissage)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13BEA60-BE16-42A2-82D1-D0900F55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40" y="1989000"/>
            <a:ext cx="3601787" cy="2880000"/>
          </a:xfrm>
          <a:prstGeom prst="rect">
            <a:avLst/>
          </a:prstGeom>
        </p:spPr>
      </p:pic>
      <p:sp>
        <p:nvSpPr>
          <p:cNvPr id="20" name="ZoneTexte 16">
            <a:extLst>
              <a:ext uri="{FF2B5EF4-FFF2-40B4-BE49-F238E27FC236}">
                <a16:creationId xmlns:a16="http://schemas.microsoft.com/office/drawing/2014/main" id="{2DE4B8AB-FE22-42E9-AA05-9B77C22FB43A}"/>
              </a:ext>
            </a:extLst>
          </p:cNvPr>
          <p:cNvSpPr txBox="1"/>
          <p:nvPr/>
        </p:nvSpPr>
        <p:spPr>
          <a:xfrm>
            <a:off x="6077611" y="4767383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https://fr.wikipedia.org/wiki/Lacet_(mouvement)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56BEF7-FB1E-4E01-83B3-044F0BCAA9C8}"/>
              </a:ext>
            </a:extLst>
          </p:cNvPr>
          <p:cNvSpPr/>
          <p:nvPr/>
        </p:nvSpPr>
        <p:spPr bwMode="auto">
          <a:xfrm>
            <a:off x="7315808" y="3035341"/>
            <a:ext cx="1656184" cy="12351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DAF48B-6F54-42A6-944B-B68F934E4D46}"/>
              </a:ext>
            </a:extLst>
          </p:cNvPr>
          <p:cNvSpPr/>
          <p:nvPr/>
        </p:nvSpPr>
        <p:spPr bwMode="auto">
          <a:xfrm>
            <a:off x="5925682" y="2242850"/>
            <a:ext cx="1656184" cy="123516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CC0F4-ADAB-43A9-A528-21AE3F62D133}"/>
              </a:ext>
            </a:extLst>
          </p:cNvPr>
          <p:cNvSpPr/>
          <p:nvPr/>
        </p:nvSpPr>
        <p:spPr>
          <a:xfrm>
            <a:off x="263015" y="23799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Contrôles supplémentaires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volets hypersustentateurs (</a:t>
            </a:r>
            <a:r>
              <a:rPr lang="fr-FR" dirty="0" err="1"/>
              <a:t>flaps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becs de bord d’attaque (</a:t>
            </a:r>
            <a:r>
              <a:rPr lang="fr-FR" dirty="0" err="1"/>
              <a:t>slats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aérofreins (spoilers)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130D266-3439-485E-BF5A-C1581041601A}"/>
              </a:ext>
            </a:extLst>
          </p:cNvPr>
          <p:cNvCxnSpPr>
            <a:cxnSpLocks/>
          </p:cNvCxnSpPr>
          <p:nvPr/>
        </p:nvCxnSpPr>
        <p:spPr>
          <a:xfrm flipH="1" flipV="1">
            <a:off x="3854490" y="3358543"/>
            <a:ext cx="2043405" cy="301599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FD81CCE-0461-4E10-AFED-51FCC9522AEF}"/>
                  </a:ext>
                </a:extLst>
              </p:cNvPr>
              <p:cNvSpPr txBox="1"/>
              <p:nvPr/>
            </p:nvSpPr>
            <p:spPr>
              <a:xfrm>
                <a:off x="263015" y="5290772"/>
                <a:ext cx="10172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/>
                  <a:t>Il y a bien sûr un contrôle des moteurs avec la manette des </a:t>
                </a:r>
                <a:r>
                  <a:rPr lang="fr-FR" dirty="0" err="1"/>
                  <a:t>gazs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FD81CCE-0461-4E10-AFED-51FCC9522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5" y="5290772"/>
                <a:ext cx="10172700" cy="369332"/>
              </a:xfrm>
              <a:prstGeom prst="rect">
                <a:avLst/>
              </a:prstGeom>
              <a:blipFill>
                <a:blip r:embed="rId3"/>
                <a:stretch>
                  <a:fillRect l="-359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57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Hypothèses et référentiels d’étude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16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A9F04F3-2AAD-47F9-B079-3C162B2A2536}"/>
                  </a:ext>
                </a:extLst>
              </p:cNvPr>
              <p:cNvSpPr txBox="1"/>
              <p:nvPr/>
            </p:nvSpPr>
            <p:spPr>
              <a:xfrm>
                <a:off x="227822" y="1603777"/>
                <a:ext cx="11715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/>
                  <a:t>Position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ℛ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2A9F04F3-2AAD-47F9-B079-3C162B2A2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22" y="1603777"/>
                <a:ext cx="11715362" cy="369332"/>
              </a:xfrm>
              <a:prstGeom prst="rect">
                <a:avLst/>
              </a:prstGeom>
              <a:blipFill>
                <a:blip r:embed="rId2"/>
                <a:stretch>
                  <a:fillRect l="-312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220F5BD7-F85C-47D9-9341-4D74A0AD8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21" y="1427182"/>
            <a:ext cx="4611891" cy="415129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207CF23-A715-424B-B790-5BC9AE89A46A}"/>
              </a:ext>
            </a:extLst>
          </p:cNvPr>
          <p:cNvSpPr txBox="1"/>
          <p:nvPr/>
        </p:nvSpPr>
        <p:spPr>
          <a:xfrm>
            <a:off x="4049858" y="572841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Dynamique du vol et pilotage des avions (JC Wanner)</a:t>
            </a:r>
          </a:p>
        </p:txBody>
      </p:sp>
    </p:spTree>
    <p:extLst>
      <p:ext uri="{BB962C8B-B14F-4D97-AF65-F5344CB8AC3E}">
        <p14:creationId xmlns:p14="http://schemas.microsoft.com/office/powerpoint/2010/main" val="364619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Hypothèses et référentiels d’étude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17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B02CDD2-DDC1-4679-84F0-B0CC10EC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2" y="3228735"/>
            <a:ext cx="2674791" cy="21600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05D9357-1837-43F4-B043-2DEE16677D99}"/>
              </a:ext>
            </a:extLst>
          </p:cNvPr>
          <p:cNvSpPr txBox="1"/>
          <p:nvPr/>
        </p:nvSpPr>
        <p:spPr>
          <a:xfrm>
            <a:off x="1213885" y="5451415"/>
            <a:ext cx="2722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1" dirty="0">
                <a:solidFill>
                  <a:schemeClr val="tx1"/>
                </a:solidFill>
              </a:rPr>
              <a:t>https://fr.wikipedia.org/wiki/Aileron_(a%C3%A9ronautique)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F10FE7E-FEBE-4A5D-A097-88AA2493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53" y="3118197"/>
            <a:ext cx="2701340" cy="21600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B1A6701-6246-4CE4-842B-49162A0DC317}"/>
              </a:ext>
            </a:extLst>
          </p:cNvPr>
          <p:cNvSpPr txBox="1"/>
          <p:nvPr/>
        </p:nvSpPr>
        <p:spPr>
          <a:xfrm>
            <a:off x="6501725" y="5570945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https://fr.wikipedia.org/wiki/Lacet_(mouvement)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B41AB83-2739-4B2B-8529-392F95E32269}"/>
              </a:ext>
            </a:extLst>
          </p:cNvPr>
          <p:cNvSpPr txBox="1"/>
          <p:nvPr/>
        </p:nvSpPr>
        <p:spPr>
          <a:xfrm>
            <a:off x="3644685" y="544936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https://fr.wikipedia.org/wiki/Tangage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AFECA918-D483-4D84-BDAA-7337D04C158B}"/>
                  </a:ext>
                </a:extLst>
              </p:cNvPr>
              <p:cNvSpPr txBox="1"/>
              <p:nvPr/>
            </p:nvSpPr>
            <p:spPr>
              <a:xfrm>
                <a:off x="1271636" y="2827600"/>
                <a:ext cx="2722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0" i="1" dirty="0">
                    <a:solidFill>
                      <a:schemeClr val="tx1"/>
                    </a:solidFill>
                  </a:rPr>
                  <a:t>Roulis </a:t>
                </a:r>
                <a14:m>
                  <m:oMath xmlns:m="http://schemas.openxmlformats.org/officeDocument/2006/math">
                    <m:r>
                      <a:rPr lang="fr-FR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fr-FR" sz="20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AFECA918-D483-4D84-BDAA-7337D04C1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636" y="2827600"/>
                <a:ext cx="2722824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D932DAA-3CD4-46CC-B58E-D5DB639572AD}"/>
                  </a:ext>
                </a:extLst>
              </p:cNvPr>
              <p:cNvSpPr txBox="1"/>
              <p:nvPr/>
            </p:nvSpPr>
            <p:spPr>
              <a:xfrm>
                <a:off x="4104102" y="2896071"/>
                <a:ext cx="2722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0" i="1" dirty="0">
                    <a:solidFill>
                      <a:schemeClr val="tx1"/>
                    </a:solidFill>
                  </a:rPr>
                  <a:t>Tangage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sz="20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5D932DAA-3CD4-46CC-B58E-D5DB6395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102" y="2896071"/>
                <a:ext cx="2722824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5ED9CB0-AD2F-4EA6-93E0-76FF6026C4CE}"/>
                  </a:ext>
                </a:extLst>
              </p:cNvPr>
              <p:cNvSpPr txBox="1"/>
              <p:nvPr/>
            </p:nvSpPr>
            <p:spPr>
              <a:xfrm>
                <a:off x="7012521" y="2970890"/>
                <a:ext cx="2722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b="0" i="1" dirty="0">
                    <a:solidFill>
                      <a:schemeClr val="tx1"/>
                    </a:solidFill>
                  </a:rPr>
                  <a:t>Lacet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fr-FR" sz="20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65ED9CB0-AD2F-4EA6-93E0-76FF6026C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521" y="2970890"/>
                <a:ext cx="2722824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 23">
            <a:extLst>
              <a:ext uri="{FF2B5EF4-FFF2-40B4-BE49-F238E27FC236}">
                <a16:creationId xmlns:a16="http://schemas.microsoft.com/office/drawing/2014/main" id="{F03049BC-E2F7-4D47-A365-275411877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2305" y="3284639"/>
            <a:ext cx="2687954" cy="2163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1C51DD-6E66-44BF-BE60-E56FB5902B79}"/>
                  </a:ext>
                </a:extLst>
              </p:cNvPr>
              <p:cNvSpPr/>
              <p:nvPr/>
            </p:nvSpPr>
            <p:spPr>
              <a:xfrm>
                <a:off x="369864" y="1886573"/>
                <a:ext cx="4581191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</a:rPr>
                  <a:t>Vitesse de rotation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d>
                      <m:dPr>
                        <m:ctrlP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ℛ</m:t>
                            </m:r>
                          </m:e>
                          <m:sub>
                            <m:r>
                              <a:rPr lang="fr-FR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000000"/>
                  </a:solidFill>
                  <a:cs typeface="Geneva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1C51DD-6E66-44BF-BE60-E56FB5902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4" y="1886573"/>
                <a:ext cx="4581191" cy="404791"/>
              </a:xfrm>
              <a:prstGeom prst="rect">
                <a:avLst/>
              </a:prstGeom>
              <a:blipFill>
                <a:blip r:embed="rId8"/>
                <a:stretch>
                  <a:fillRect l="-932" b="-208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40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Hypothèses et référentiels d’étude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18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1C51DD-6E66-44BF-BE60-E56FB5902B79}"/>
                  </a:ext>
                </a:extLst>
              </p:cNvPr>
              <p:cNvSpPr/>
              <p:nvPr/>
            </p:nvSpPr>
            <p:spPr>
              <a:xfrm>
                <a:off x="369864" y="1886573"/>
                <a:ext cx="2329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</a:rPr>
                  <a:t>Position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fr-FR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endParaRPr lang="fr-FR" dirty="0">
                  <a:solidFill>
                    <a:srgbClr val="000000"/>
                  </a:solidFill>
                  <a:cs typeface="Geneva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1C51DD-6E66-44BF-BE60-E56FB5902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64" y="1886573"/>
                <a:ext cx="2329099" cy="369332"/>
              </a:xfrm>
              <a:prstGeom prst="rect">
                <a:avLst/>
              </a:prstGeom>
              <a:blipFill>
                <a:blip r:embed="rId2"/>
                <a:stretch>
                  <a:fillRect l="-1832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FD14EB6F-4EC1-4ECE-8B72-19CF652EE2A0}"/>
              </a:ext>
            </a:extLst>
          </p:cNvPr>
          <p:cNvSpPr txBox="1"/>
          <p:nvPr/>
        </p:nvSpPr>
        <p:spPr>
          <a:xfrm>
            <a:off x="4274350" y="560295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Dynamique du vol et pilotage des avions JC Wanner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A9C9D976-168B-4905-A89B-63E2E5E2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40" y="1686659"/>
            <a:ext cx="4061036" cy="37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2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Hypothèses et référentiels d’étude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19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67EEE8-E8C9-46D8-B7E6-32B9FDF0CC6E}"/>
                  </a:ext>
                </a:extLst>
              </p:cNvPr>
              <p:cNvSpPr txBox="1"/>
              <p:nvPr/>
            </p:nvSpPr>
            <p:spPr>
              <a:xfrm>
                <a:off x="1603221" y="2482218"/>
                <a:ext cx="38884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b="0" i="1" dirty="0">
                    <a:solidFill>
                      <a:schemeClr val="tx1"/>
                    </a:solidFill>
                  </a:rPr>
                  <a:t>Longitudinal (Plan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𝑂𝑥𝑧</m:t>
                    </m:r>
                  </m:oMath>
                </a14:m>
                <a:r>
                  <a:rPr lang="fr-FR" sz="1800" b="0" i="1" dirty="0">
                    <a:solidFill>
                      <a:schemeClr val="tx1"/>
                    </a:solidFill>
                  </a:rPr>
                  <a:t>) 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sz="18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B967EEE8-E8C9-46D8-B7E6-32B9FDF0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221" y="2482218"/>
                <a:ext cx="3888432" cy="646331"/>
              </a:xfrm>
              <a:prstGeom prst="rect">
                <a:avLst/>
              </a:prstGeom>
              <a:blipFill>
                <a:blip r:embed="rId2"/>
                <a:stretch>
                  <a:fillRect t="-4717" b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8CC9B03-C05C-435B-851B-6FDCB26DC3C9}"/>
                  </a:ext>
                </a:extLst>
              </p:cNvPr>
              <p:cNvSpPr txBox="1"/>
              <p:nvPr/>
            </p:nvSpPr>
            <p:spPr>
              <a:xfrm>
                <a:off x="7092315" y="2254451"/>
                <a:ext cx="3171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800" b="0" i="1" dirty="0">
                    <a:solidFill>
                      <a:schemeClr val="tx1"/>
                    </a:solidFill>
                  </a:rPr>
                  <a:t>Latéral (Plan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𝑂𝑥𝑦</m:t>
                    </m:r>
                  </m:oMath>
                </a14:m>
                <a:r>
                  <a:rPr lang="fr-FR" sz="1800" b="0" i="1" dirty="0">
                    <a:solidFill>
                      <a:schemeClr val="tx1"/>
                    </a:solidFill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fr-F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fr-FR" sz="1800" b="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8CC9B03-C05C-435B-851B-6FDCB26DC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315" y="2254451"/>
                <a:ext cx="3171800" cy="646331"/>
              </a:xfrm>
              <a:prstGeom prst="rect">
                <a:avLst/>
              </a:prstGeom>
              <a:blipFill>
                <a:blip r:embed="rId3"/>
                <a:stretch>
                  <a:fillRect t="-5660" b="-84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FFCEEE65-33E1-454A-8101-14DBD51E05CC}"/>
              </a:ext>
            </a:extLst>
          </p:cNvPr>
          <p:cNvSpPr txBox="1"/>
          <p:nvPr/>
        </p:nvSpPr>
        <p:spPr>
          <a:xfrm>
            <a:off x="1077944" y="1867019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0" dirty="0">
                <a:solidFill>
                  <a:schemeClr val="tx1"/>
                </a:solidFill>
              </a:rPr>
              <a:t>Découplage longitudinal/latéral </a:t>
            </a:r>
            <a:r>
              <a:rPr lang="fr-FR" sz="1600" dirty="0"/>
              <a:t>en vol normal</a:t>
            </a:r>
            <a:endParaRPr lang="fr-FR" sz="1600" b="0" dirty="0">
              <a:solidFill>
                <a:schemeClr val="tx1"/>
              </a:solidFill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203AB77-4AB3-4124-9BD8-656893F7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708" y="3223825"/>
            <a:ext cx="4071458" cy="224225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0F00D87-11AC-42B4-BD82-5998552311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06" t="260" r="15833"/>
          <a:stretch/>
        </p:blipFill>
        <p:spPr>
          <a:xfrm rot="5400000">
            <a:off x="7318056" y="3103069"/>
            <a:ext cx="2720318" cy="24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9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468026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6E36FFE-5F26-4E21-BBEE-685CDFDF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49" y="1470793"/>
            <a:ext cx="4676526" cy="46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2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Les actions mécaniques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F159639C-98AA-4DF1-BDE4-47C2A4F76B22}"/>
              </a:ext>
            </a:extLst>
          </p:cNvPr>
          <p:cNvCxnSpPr>
            <a:cxnSpLocks/>
          </p:cNvCxnSpPr>
          <p:nvPr/>
        </p:nvCxnSpPr>
        <p:spPr>
          <a:xfrm flipV="1">
            <a:off x="5611832" y="2897064"/>
            <a:ext cx="338904" cy="913023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E36A718-1959-4F62-90EA-35D8A595A749}"/>
              </a:ext>
            </a:extLst>
          </p:cNvPr>
          <p:cNvCxnSpPr>
            <a:cxnSpLocks/>
          </p:cNvCxnSpPr>
          <p:nvPr/>
        </p:nvCxnSpPr>
        <p:spPr>
          <a:xfrm flipV="1">
            <a:off x="6306724" y="2962278"/>
            <a:ext cx="338904" cy="913023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20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499" y="1501140"/>
            <a:ext cx="118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7C29632-2729-4C27-90E3-1252DE379127}"/>
              </a:ext>
            </a:extLst>
          </p:cNvPr>
          <p:cNvGrpSpPr/>
          <p:nvPr/>
        </p:nvGrpSpPr>
        <p:grpSpPr>
          <a:xfrm>
            <a:off x="4044339" y="2890182"/>
            <a:ext cx="4709169" cy="2240284"/>
            <a:chOff x="534383" y="2508627"/>
            <a:chExt cx="4709169" cy="2240284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5FABDBA-EEBD-4D1C-A2F0-A59FC365C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5885">
              <a:off x="534383" y="2508627"/>
              <a:ext cx="4709169" cy="2240284"/>
            </a:xfrm>
            <a:prstGeom prst="rect">
              <a:avLst/>
            </a:prstGeom>
          </p:spPr>
        </p:pic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7D82CDE-CB90-493A-B5F9-0B2B24365CA7}"/>
                </a:ext>
              </a:extLst>
            </p:cNvPr>
            <p:cNvGrpSpPr/>
            <p:nvPr/>
          </p:nvGrpSpPr>
          <p:grpSpPr>
            <a:xfrm>
              <a:off x="2002713" y="3019695"/>
              <a:ext cx="1270547" cy="541792"/>
              <a:chOff x="2002713" y="3019695"/>
              <a:chExt cx="1270547" cy="541792"/>
            </a:xfrm>
          </p:grpSpPr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A72392CE-EA1B-470F-8754-2D814D29AD64}"/>
                  </a:ext>
                </a:extLst>
              </p:cNvPr>
              <p:cNvSpPr/>
              <p:nvPr/>
            </p:nvSpPr>
            <p:spPr>
              <a:xfrm>
                <a:off x="2731312" y="3412252"/>
                <a:ext cx="157655" cy="14923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BBEEB586-D507-4816-86C8-236B5928605A}"/>
                  </a:ext>
                </a:extLst>
              </p:cNvPr>
              <p:cNvSpPr/>
              <p:nvPr/>
            </p:nvSpPr>
            <p:spPr>
              <a:xfrm>
                <a:off x="2002713" y="3330989"/>
                <a:ext cx="157655" cy="149235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A4CEA0B5-4AD4-468D-AD66-3475F1AC7DF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609" y="3019695"/>
                    <a:ext cx="389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6" name="ZoneTexte 15">
                    <a:extLst>
                      <a:ext uri="{FF2B5EF4-FFF2-40B4-BE49-F238E27FC236}">
                        <a16:creationId xmlns:a16="http://schemas.microsoft.com/office/drawing/2014/main" id="{A4CEA0B5-4AD4-468D-AD66-3475F1AC7D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609" y="3019695"/>
                    <a:ext cx="38943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62CB6344-687F-4AB8-8B29-D70CD968BEAC}"/>
                      </a:ext>
                    </a:extLst>
                  </p:cNvPr>
                  <p:cNvSpPr txBox="1"/>
                  <p:nvPr/>
                </p:nvSpPr>
                <p:spPr>
                  <a:xfrm>
                    <a:off x="2883822" y="3093295"/>
                    <a:ext cx="38943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62CB6344-687F-4AB8-8B29-D70CD968BE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3822" y="3093295"/>
                    <a:ext cx="38943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4C1CB5B-7A7B-4A98-9C3D-41CFACAF2AFB}"/>
              </a:ext>
            </a:extLst>
          </p:cNvPr>
          <p:cNvGrpSpPr/>
          <p:nvPr/>
        </p:nvGrpSpPr>
        <p:grpSpPr>
          <a:xfrm>
            <a:off x="5497084" y="3677291"/>
            <a:ext cx="223146" cy="265593"/>
            <a:chOff x="4562005" y="3491308"/>
            <a:chExt cx="223146" cy="265593"/>
          </a:xfrm>
        </p:grpSpPr>
        <p:sp>
          <p:nvSpPr>
            <p:cNvPr id="21" name="Cercle : creux 20">
              <a:extLst>
                <a:ext uri="{FF2B5EF4-FFF2-40B4-BE49-F238E27FC236}">
                  <a16:creationId xmlns:a16="http://schemas.microsoft.com/office/drawing/2014/main" id="{49DA305D-8EF6-4069-939B-8876A4D8798B}"/>
                </a:ext>
              </a:extLst>
            </p:cNvPr>
            <p:cNvSpPr/>
            <p:nvPr/>
          </p:nvSpPr>
          <p:spPr bwMode="auto">
            <a:xfrm>
              <a:off x="4562005" y="3491308"/>
              <a:ext cx="216000" cy="216000"/>
            </a:xfrm>
            <a:prstGeom prst="donu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22" name="Triangle isocèle 21">
              <a:extLst>
                <a:ext uri="{FF2B5EF4-FFF2-40B4-BE49-F238E27FC236}">
                  <a16:creationId xmlns:a16="http://schemas.microsoft.com/office/drawing/2014/main" id="{4592F6E0-EC10-402A-BB7B-F886BC6A769E}"/>
                </a:ext>
              </a:extLst>
            </p:cNvPr>
            <p:cNvSpPr/>
            <p:nvPr/>
          </p:nvSpPr>
          <p:spPr bwMode="auto">
            <a:xfrm rot="5400000">
              <a:off x="4644010" y="3615759"/>
              <a:ext cx="144016" cy="13826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4729730-17D2-4CCB-807F-6885A4B4E7CF}"/>
              </a:ext>
            </a:extLst>
          </p:cNvPr>
          <p:cNvSpPr/>
          <p:nvPr/>
        </p:nvSpPr>
        <p:spPr>
          <a:xfrm>
            <a:off x="236729" y="2359219"/>
            <a:ext cx="11089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Au foyer, </a:t>
            </a:r>
            <a:r>
              <a:rPr lang="fr-FR" dirty="0">
                <a:solidFill>
                  <a:srgbClr val="FF0000"/>
                </a:solidFill>
              </a:rPr>
              <a:t>le moment est piqueur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8160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28AFF9A4-A4F2-47C6-AECC-0F6AA18CD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8" r="5931" b="35859"/>
          <a:stretch/>
        </p:blipFill>
        <p:spPr>
          <a:xfrm>
            <a:off x="899592" y="1347614"/>
            <a:ext cx="7675976" cy="182107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Les actions mécaniques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21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17E067F-2A36-492B-B6FE-DA1E5A455426}"/>
              </a:ext>
            </a:extLst>
          </p:cNvPr>
          <p:cNvCxnSpPr>
            <a:cxnSpLocks/>
          </p:cNvCxnSpPr>
          <p:nvPr/>
        </p:nvCxnSpPr>
        <p:spPr bwMode="auto">
          <a:xfrm flipH="1">
            <a:off x="918305" y="2809677"/>
            <a:ext cx="35283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6445019-B3BC-44DA-AF62-8148BECC9E05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809677"/>
            <a:ext cx="0" cy="968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244E6455-583B-4D7A-A17B-E3FDB52FADCA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2321" y="2809677"/>
            <a:ext cx="3384376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B0012A8F-0484-4964-9FDE-DC60960E3073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795885"/>
            <a:ext cx="144016" cy="9819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BE066D8B-E7C1-489C-A348-C762C6190FA4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041217" y="2990352"/>
            <a:ext cx="33376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C931939E-71D8-4CC7-B842-19365B2372AF}"/>
                  </a:ext>
                </a:extLst>
              </p:cNvPr>
              <p:cNvSpPr txBox="1"/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C931939E-71D8-4CC7-B842-19365B237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C713B4D1-631A-4D4C-AE00-545C953E5DC5}"/>
                  </a:ext>
                </a:extLst>
              </p:cNvPr>
              <p:cNvSpPr txBox="1"/>
              <p:nvPr/>
            </p:nvSpPr>
            <p:spPr>
              <a:xfrm>
                <a:off x="719573" y="324165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C713B4D1-631A-4D4C-AE00-545C953E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3" y="3241651"/>
                <a:ext cx="360039" cy="400110"/>
              </a:xfrm>
              <a:prstGeom prst="rect">
                <a:avLst/>
              </a:prstGeom>
              <a:blipFill>
                <a:blip r:embed="rId4"/>
                <a:stretch>
                  <a:fillRect r="-11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1011548-DD06-40BD-A412-4A8870F509F4}"/>
                  </a:ext>
                </a:extLst>
              </p:cNvPr>
              <p:cNvSpPr txBox="1"/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61011548-DD06-40BD-A412-4A8870F50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blipFill>
                <a:blip r:embed="rId5"/>
                <a:stretch>
                  <a:fillRect r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F207A54E-BFD5-4809-81FA-0049D9B547AD}"/>
                  </a:ext>
                </a:extLst>
              </p:cNvPr>
              <p:cNvSpPr txBox="1"/>
              <p:nvPr/>
            </p:nvSpPr>
            <p:spPr>
              <a:xfrm>
                <a:off x="1751493" y="2763474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5" name="ZoneTexte 74">
                <a:extLst>
                  <a:ext uri="{FF2B5EF4-FFF2-40B4-BE49-F238E27FC236}">
                    <a16:creationId xmlns:a16="http://schemas.microsoft.com/office/drawing/2014/main" id="{F207A54E-BFD5-4809-81FA-0049D9B54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493" y="2763474"/>
                <a:ext cx="3600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315B3A51-2882-4BF9-99CB-BF8359495759}"/>
                  </a:ext>
                </a:extLst>
              </p:cNvPr>
              <p:cNvSpPr txBox="1"/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315B3A51-2882-4BF9-99CB-BF835949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1C89F29A-D4EA-4D73-861F-677B77EC825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33759" y="1615561"/>
            <a:ext cx="20959" cy="110439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6A9DCA2-5EBE-41B2-9D6D-5B35C2704BC2}"/>
                  </a:ext>
                </a:extLst>
              </p:cNvPr>
              <p:cNvSpPr txBox="1"/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16A9DCA2-5EBE-41B2-9D6D-5B35C2704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FF71FF5-7048-4A9F-8943-12C8E210255F}"/>
                  </a:ext>
                </a:extLst>
              </p:cNvPr>
              <p:cNvSpPr txBox="1"/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FF71FF5-7048-4A9F-8943-12C8E210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blipFill>
                <a:blip r:embed="rId9"/>
                <a:stretch>
                  <a:fillRect r="-116949"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FCECB9DA-7C44-41FA-941C-9D4F073C8309}"/>
              </a:ext>
            </a:extLst>
          </p:cNvPr>
          <p:cNvCxnSpPr>
            <a:cxnSpLocks/>
          </p:cNvCxnSpPr>
          <p:nvPr/>
        </p:nvCxnSpPr>
        <p:spPr bwMode="auto">
          <a:xfrm>
            <a:off x="5590718" y="2719953"/>
            <a:ext cx="1429554" cy="124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Ellipse 80">
            <a:extLst>
              <a:ext uri="{FF2B5EF4-FFF2-40B4-BE49-F238E27FC236}">
                <a16:creationId xmlns:a16="http://schemas.microsoft.com/office/drawing/2014/main" id="{A0BC2C7A-79C6-4AAB-AC3A-B11E9CDAA2C4}"/>
              </a:ext>
            </a:extLst>
          </p:cNvPr>
          <p:cNvSpPr/>
          <p:nvPr/>
        </p:nvSpPr>
        <p:spPr bwMode="auto">
          <a:xfrm>
            <a:off x="4411127" y="2782704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40218134-60C6-4CEA-9BD4-D71FEE6125FF}"/>
              </a:ext>
            </a:extLst>
          </p:cNvPr>
          <p:cNvSpPr/>
          <p:nvPr/>
        </p:nvSpPr>
        <p:spPr bwMode="auto">
          <a:xfrm>
            <a:off x="5518718" y="2683952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449B73-5C38-4FF9-94A5-2B0C2E7C1C9B}"/>
                  </a:ext>
                </a:extLst>
              </p:cNvPr>
              <p:cNvSpPr/>
              <p:nvPr/>
            </p:nvSpPr>
            <p:spPr>
              <a:xfrm>
                <a:off x="5491735" y="1950195"/>
                <a:ext cx="1559914" cy="396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A449B73-5C38-4FF9-94A5-2B0C2E7C1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35" y="1950195"/>
                <a:ext cx="1559914" cy="396262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5FF7C929-DDFD-4B36-9342-5FB03F8783F7}"/>
                  </a:ext>
                </a:extLst>
              </p:cNvPr>
              <p:cNvSpPr txBox="1"/>
              <p:nvPr/>
            </p:nvSpPr>
            <p:spPr>
              <a:xfrm>
                <a:off x="2901602" y="308531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4" name="ZoneTexte 83">
                <a:extLst>
                  <a:ext uri="{FF2B5EF4-FFF2-40B4-BE49-F238E27FC236}">
                    <a16:creationId xmlns:a16="http://schemas.microsoft.com/office/drawing/2014/main" id="{5FF7C929-DDFD-4B36-9342-5FB03F878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602" y="3085311"/>
                <a:ext cx="3600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4B6DD9C2-B606-4AC5-AD94-6E87E2D1D9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1532" y="2817862"/>
            <a:ext cx="2328018" cy="3919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5D155E8-1EB5-4A42-95A4-35BCC47113D9}"/>
                  </a:ext>
                </a:extLst>
              </p:cNvPr>
              <p:cNvSpPr/>
              <p:nvPr/>
            </p:nvSpPr>
            <p:spPr>
              <a:xfrm>
                <a:off x="6013092" y="2703811"/>
                <a:ext cx="142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5D155E8-1EB5-4A42-95A4-35BCC4711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92" y="2703811"/>
                <a:ext cx="1420517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D674FE5-CE48-487A-ADD9-AA63090C2E8C}"/>
                  </a:ext>
                </a:extLst>
              </p:cNvPr>
              <p:cNvSpPr/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D674FE5-CE48-487A-ADD9-AA63090C2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  <a:blipFill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e 87">
            <a:extLst>
              <a:ext uri="{FF2B5EF4-FFF2-40B4-BE49-F238E27FC236}">
                <a16:creationId xmlns:a16="http://schemas.microsoft.com/office/drawing/2014/main" id="{C366AF03-B9C0-4932-B1C5-26E7FB6BC6C3}"/>
              </a:ext>
            </a:extLst>
          </p:cNvPr>
          <p:cNvGrpSpPr/>
          <p:nvPr/>
        </p:nvGrpSpPr>
        <p:grpSpPr>
          <a:xfrm flipV="1">
            <a:off x="5443732" y="2564227"/>
            <a:ext cx="234864" cy="265593"/>
            <a:chOff x="4562005" y="3491308"/>
            <a:chExt cx="223146" cy="265593"/>
          </a:xfrm>
        </p:grpSpPr>
        <p:sp>
          <p:nvSpPr>
            <p:cNvPr id="89" name="Cercle : creux 88">
              <a:extLst>
                <a:ext uri="{FF2B5EF4-FFF2-40B4-BE49-F238E27FC236}">
                  <a16:creationId xmlns:a16="http://schemas.microsoft.com/office/drawing/2014/main" id="{2FD7ECA5-7623-4749-84B3-63D404148C1C}"/>
                </a:ext>
              </a:extLst>
            </p:cNvPr>
            <p:cNvSpPr/>
            <p:nvPr/>
          </p:nvSpPr>
          <p:spPr bwMode="auto">
            <a:xfrm>
              <a:off x="4562005" y="3491308"/>
              <a:ext cx="216000" cy="216000"/>
            </a:xfrm>
            <a:prstGeom prst="donu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90" name="Triangle isocèle 89">
              <a:extLst>
                <a:ext uri="{FF2B5EF4-FFF2-40B4-BE49-F238E27FC236}">
                  <a16:creationId xmlns:a16="http://schemas.microsoft.com/office/drawing/2014/main" id="{F82E9789-65F6-4DDB-9075-AA9DD8892FB3}"/>
                </a:ext>
              </a:extLst>
            </p:cNvPr>
            <p:cNvSpPr/>
            <p:nvPr/>
          </p:nvSpPr>
          <p:spPr bwMode="auto">
            <a:xfrm rot="5400000">
              <a:off x="4644010" y="3615759"/>
              <a:ext cx="144016" cy="13826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90E6E800-C2F6-44AF-AB51-19446AA15583}"/>
              </a:ext>
            </a:extLst>
          </p:cNvPr>
          <p:cNvCxnSpPr/>
          <p:nvPr/>
        </p:nvCxnSpPr>
        <p:spPr bwMode="auto">
          <a:xfrm flipV="1">
            <a:off x="4439550" y="1957257"/>
            <a:ext cx="1079168" cy="6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6E414BB-CC0A-49C3-9A50-5A664BBB2D00}"/>
              </a:ext>
            </a:extLst>
          </p:cNvPr>
          <p:cNvSpPr/>
          <p:nvPr/>
        </p:nvSpPr>
        <p:spPr>
          <a:xfrm>
            <a:off x="4225535" y="1615561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B0F0"/>
                </a:solidFill>
                <a:cs typeface="Geneva" charset="0"/>
              </a:rPr>
              <a:t>Marge statique</a:t>
            </a:r>
            <a:endParaRPr lang="fr-FR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65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797598D-3ACD-461A-B186-DA684FCE1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8" r="5931" b="35859"/>
          <a:stretch/>
        </p:blipFill>
        <p:spPr>
          <a:xfrm>
            <a:off x="899592" y="1347614"/>
            <a:ext cx="7675976" cy="1821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F481E1DC-2B9C-4B0B-8DF1-940E9D473569}"/>
                  </a:ext>
                </a:extLst>
              </p:cNvPr>
              <p:cNvSpPr txBox="1"/>
              <p:nvPr/>
            </p:nvSpPr>
            <p:spPr>
              <a:xfrm>
                <a:off x="813418" y="3686948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F481E1DC-2B9C-4B0B-8DF1-940E9D473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18" y="3686948"/>
                <a:ext cx="360039" cy="400110"/>
              </a:xfrm>
              <a:prstGeom prst="rect">
                <a:avLst/>
              </a:prstGeom>
              <a:blipFill>
                <a:blip r:embed="rId3"/>
                <a:stretch>
                  <a:fillRect r="-11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Les actions mécaniques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22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ABBED1F-11B6-4850-A7CD-C1FEB0B9C16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8305" y="2809677"/>
            <a:ext cx="35283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86C862B-F616-489A-A82C-1105BE64882A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809677"/>
            <a:ext cx="0" cy="968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9B16CE6-8917-489D-B79E-4C747465AAFC}"/>
              </a:ext>
            </a:extLst>
          </p:cNvPr>
          <p:cNvCxnSpPr>
            <a:cxnSpLocks/>
          </p:cNvCxnSpPr>
          <p:nvPr/>
        </p:nvCxnSpPr>
        <p:spPr bwMode="auto">
          <a:xfrm flipH="1">
            <a:off x="1177031" y="2809677"/>
            <a:ext cx="3269666" cy="10594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815D4A3-813B-402B-8941-0C4FD25DE4BB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795885"/>
            <a:ext cx="457266" cy="968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Connecteur : en arc 37">
            <a:extLst>
              <a:ext uri="{FF2B5EF4-FFF2-40B4-BE49-F238E27FC236}">
                <a16:creationId xmlns:a16="http://schemas.microsoft.com/office/drawing/2014/main" id="{A1E61451-E9BD-4688-990B-C23F3B5E3210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041217" y="2990352"/>
            <a:ext cx="33376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D03261E-20F6-40E0-B7DF-9294D32DDBFE}"/>
                  </a:ext>
                </a:extLst>
              </p:cNvPr>
              <p:cNvSpPr txBox="1"/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D03261E-20F6-40E0-B7DF-9294D32D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58A5E0E-38F6-4BEE-A32E-D811884A0617}"/>
                  </a:ext>
                </a:extLst>
              </p:cNvPr>
              <p:cNvSpPr txBox="1"/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58A5E0E-38F6-4BEE-A32E-D811884A0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blipFill>
                <a:blip r:embed="rId5"/>
                <a:stretch>
                  <a:fillRect r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2AABC90-F87B-430E-B435-D6F7BD81812F}"/>
                  </a:ext>
                </a:extLst>
              </p:cNvPr>
              <p:cNvSpPr txBox="1"/>
              <p:nvPr/>
            </p:nvSpPr>
            <p:spPr>
              <a:xfrm>
                <a:off x="1606064" y="297870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2AABC90-F87B-430E-B435-D6F7BD81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64" y="2978701"/>
                <a:ext cx="3600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CD76F6E9-AC66-4B73-BF2E-6D1B690CE117}"/>
                  </a:ext>
                </a:extLst>
              </p:cNvPr>
              <p:cNvSpPr txBox="1"/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CD76F6E9-AC66-4B73-BF2E-6D1B690C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17540F-5A90-416C-AF51-23D407108AD2}"/>
                  </a:ext>
                </a:extLst>
              </p:cNvPr>
              <p:cNvSpPr txBox="1"/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17540F-5A90-416C-AF51-23D40710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7A33353-6ED9-4644-9474-19CB160FD191}"/>
                  </a:ext>
                </a:extLst>
              </p:cNvPr>
              <p:cNvSpPr txBox="1"/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7A33353-6ED9-4644-9474-19CB160FD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blipFill>
                <a:blip r:embed="rId9"/>
                <a:stretch>
                  <a:fillRect r="-116949"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8AD3EA4-D244-46D2-8E44-81327A15DFE7}"/>
              </a:ext>
            </a:extLst>
          </p:cNvPr>
          <p:cNvCxnSpPr>
            <a:cxnSpLocks/>
          </p:cNvCxnSpPr>
          <p:nvPr/>
        </p:nvCxnSpPr>
        <p:spPr bwMode="auto">
          <a:xfrm>
            <a:off x="5590718" y="2719953"/>
            <a:ext cx="2365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05F4FEB1-70EE-43FB-AA5E-D564CF8E9BC5}"/>
              </a:ext>
            </a:extLst>
          </p:cNvPr>
          <p:cNvSpPr/>
          <p:nvPr/>
        </p:nvSpPr>
        <p:spPr bwMode="auto">
          <a:xfrm>
            <a:off x="4411127" y="2782704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0F22350-6A40-4F47-82F5-19DEC8389697}"/>
              </a:ext>
            </a:extLst>
          </p:cNvPr>
          <p:cNvSpPr/>
          <p:nvPr/>
        </p:nvSpPr>
        <p:spPr bwMode="auto">
          <a:xfrm>
            <a:off x="5518718" y="2683952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9F86DE-3518-4D68-A954-51A2A95DC84E}"/>
                  </a:ext>
                </a:extLst>
              </p:cNvPr>
              <p:cNvSpPr/>
              <p:nvPr/>
            </p:nvSpPr>
            <p:spPr>
              <a:xfrm>
                <a:off x="5491735" y="1950195"/>
                <a:ext cx="1490985" cy="396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b>
                          </m:sSub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9F86DE-3518-4D68-A954-51A2A95DC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35" y="1950195"/>
                <a:ext cx="1490985" cy="396262"/>
              </a:xfrm>
              <a:prstGeom prst="rect">
                <a:avLst/>
              </a:prstGeom>
              <a:blipFill>
                <a:blip r:embed="rId10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A3C112E-C15E-4A42-B21E-874EC0A70FDB}"/>
                  </a:ext>
                </a:extLst>
              </p:cNvPr>
              <p:cNvSpPr txBox="1"/>
              <p:nvPr/>
            </p:nvSpPr>
            <p:spPr>
              <a:xfrm>
                <a:off x="3017397" y="3273183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A3C112E-C15E-4A42-B21E-874EC0A70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7" y="3273183"/>
                <a:ext cx="3600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BD168E2C-0027-44C5-A79C-B20BCBB03FE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0869" y="2817862"/>
            <a:ext cx="2238681" cy="7212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C14FBA-ACDD-402B-A890-8E4C70DE586A}"/>
                  </a:ext>
                </a:extLst>
              </p:cNvPr>
              <p:cNvSpPr/>
              <p:nvPr/>
            </p:nvSpPr>
            <p:spPr>
              <a:xfrm>
                <a:off x="6013092" y="2703811"/>
                <a:ext cx="1502206" cy="397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C14FBA-ACDD-402B-A890-8E4C70DE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92" y="2703811"/>
                <a:ext cx="1502206" cy="397609"/>
              </a:xfrm>
              <a:prstGeom prst="rect">
                <a:avLst/>
              </a:prstGeom>
              <a:blipFill>
                <a:blip r:embed="rId1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1128C0-0969-409B-9499-4DB6623FA4FC}"/>
                  </a:ext>
                </a:extLst>
              </p:cNvPr>
              <p:cNvSpPr/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1128C0-0969-409B-9499-4DB6623FA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  <a:blipFill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e 52">
            <a:extLst>
              <a:ext uri="{FF2B5EF4-FFF2-40B4-BE49-F238E27FC236}">
                <a16:creationId xmlns:a16="http://schemas.microsoft.com/office/drawing/2014/main" id="{49150131-129E-48CF-8833-09AB7C4896D5}"/>
              </a:ext>
            </a:extLst>
          </p:cNvPr>
          <p:cNvGrpSpPr/>
          <p:nvPr/>
        </p:nvGrpSpPr>
        <p:grpSpPr>
          <a:xfrm flipV="1">
            <a:off x="5434100" y="2564227"/>
            <a:ext cx="234864" cy="265593"/>
            <a:chOff x="4562005" y="3491308"/>
            <a:chExt cx="223146" cy="265593"/>
          </a:xfrm>
        </p:grpSpPr>
        <p:sp>
          <p:nvSpPr>
            <p:cNvPr id="54" name="Cercle : creux 53">
              <a:extLst>
                <a:ext uri="{FF2B5EF4-FFF2-40B4-BE49-F238E27FC236}">
                  <a16:creationId xmlns:a16="http://schemas.microsoft.com/office/drawing/2014/main" id="{6C0E36EB-33D8-4A2E-B39B-42A1EFDC43E5}"/>
                </a:ext>
              </a:extLst>
            </p:cNvPr>
            <p:cNvSpPr/>
            <p:nvPr/>
          </p:nvSpPr>
          <p:spPr bwMode="auto">
            <a:xfrm>
              <a:off x="4562005" y="3491308"/>
              <a:ext cx="216000" cy="216000"/>
            </a:xfrm>
            <a:prstGeom prst="donu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55" name="Triangle isocèle 54">
              <a:extLst>
                <a:ext uri="{FF2B5EF4-FFF2-40B4-BE49-F238E27FC236}">
                  <a16:creationId xmlns:a16="http://schemas.microsoft.com/office/drawing/2014/main" id="{13D2ABD2-F1D9-47AD-BEB2-FBA2CEB0A011}"/>
                </a:ext>
              </a:extLst>
            </p:cNvPr>
            <p:cNvSpPr/>
            <p:nvPr/>
          </p:nvSpPr>
          <p:spPr bwMode="auto">
            <a:xfrm rot="5400000">
              <a:off x="4644010" y="3615759"/>
              <a:ext cx="144016" cy="13826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4BB09B0-4CB8-4704-B25F-A466F3BD4B64}"/>
              </a:ext>
            </a:extLst>
          </p:cNvPr>
          <p:cNvCxnSpPr/>
          <p:nvPr/>
        </p:nvCxnSpPr>
        <p:spPr bwMode="auto">
          <a:xfrm flipV="1">
            <a:off x="4439550" y="1957257"/>
            <a:ext cx="1079168" cy="6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6996DB0-B252-4790-B5BC-6740D24C294E}"/>
              </a:ext>
            </a:extLst>
          </p:cNvPr>
          <p:cNvSpPr/>
          <p:nvPr/>
        </p:nvSpPr>
        <p:spPr>
          <a:xfrm>
            <a:off x="4225535" y="1615561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B0F0"/>
                </a:solidFill>
                <a:cs typeface="Geneva" charset="0"/>
              </a:rPr>
              <a:t>Marge statique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58" name="Flèche : en arc 57">
            <a:extLst>
              <a:ext uri="{FF2B5EF4-FFF2-40B4-BE49-F238E27FC236}">
                <a16:creationId xmlns:a16="http://schemas.microsoft.com/office/drawing/2014/main" id="{B43E716D-019D-44CD-A32C-3A0798B7D0EA}"/>
              </a:ext>
            </a:extLst>
          </p:cNvPr>
          <p:cNvSpPr/>
          <p:nvPr/>
        </p:nvSpPr>
        <p:spPr bwMode="auto">
          <a:xfrm rot="17477028" flipH="1">
            <a:off x="1394909" y="1402670"/>
            <a:ext cx="1024738" cy="116820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337411"/>
              <a:gd name="adj5" fmla="val 12500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36B5AEC-8915-473C-A05D-59C5659367A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54718" y="923731"/>
            <a:ext cx="1" cy="1796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508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0797598D-3ACD-461A-B186-DA684FCE1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8" r="5931" b="35859"/>
          <a:stretch/>
        </p:blipFill>
        <p:spPr>
          <a:xfrm>
            <a:off x="899592" y="1347614"/>
            <a:ext cx="7675976" cy="1821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F481E1DC-2B9C-4B0B-8DF1-940E9D473569}"/>
                  </a:ext>
                </a:extLst>
              </p:cNvPr>
              <p:cNvSpPr txBox="1"/>
              <p:nvPr/>
            </p:nvSpPr>
            <p:spPr>
              <a:xfrm>
                <a:off x="813418" y="3686948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F481E1DC-2B9C-4B0B-8DF1-940E9D473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18" y="3686948"/>
                <a:ext cx="360039" cy="400110"/>
              </a:xfrm>
              <a:prstGeom prst="rect">
                <a:avLst/>
              </a:prstGeom>
              <a:blipFill>
                <a:blip r:embed="rId3"/>
                <a:stretch>
                  <a:fillRect r="-11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Les actions mécaniques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23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8ABBED1F-11B6-4850-A7CD-C1FEB0B9C16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8305" y="2809677"/>
            <a:ext cx="35283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386C862B-F616-489A-A82C-1105BE64882A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809677"/>
            <a:ext cx="0" cy="968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09B16CE6-8917-489D-B79E-4C747465AAFC}"/>
              </a:ext>
            </a:extLst>
          </p:cNvPr>
          <p:cNvCxnSpPr>
            <a:cxnSpLocks/>
          </p:cNvCxnSpPr>
          <p:nvPr/>
        </p:nvCxnSpPr>
        <p:spPr bwMode="auto">
          <a:xfrm flipH="1">
            <a:off x="1177031" y="2809677"/>
            <a:ext cx="3269666" cy="10594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815D4A3-813B-402B-8941-0C4FD25DE4BB}"/>
              </a:ext>
            </a:extLst>
          </p:cNvPr>
          <p:cNvCxnSpPr>
            <a:cxnSpLocks/>
          </p:cNvCxnSpPr>
          <p:nvPr/>
        </p:nvCxnSpPr>
        <p:spPr bwMode="auto">
          <a:xfrm>
            <a:off x="4446697" y="2795885"/>
            <a:ext cx="457266" cy="96805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Connecteur : en arc 37">
            <a:extLst>
              <a:ext uri="{FF2B5EF4-FFF2-40B4-BE49-F238E27FC236}">
                <a16:creationId xmlns:a16="http://schemas.microsoft.com/office/drawing/2014/main" id="{A1E61451-E9BD-4688-990B-C23F3B5E3210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041217" y="2990352"/>
            <a:ext cx="33376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D03261E-20F6-40E0-B7DF-9294D32DDBFE}"/>
                  </a:ext>
                </a:extLst>
              </p:cNvPr>
              <p:cNvSpPr txBox="1"/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D03261E-20F6-40E0-B7DF-9294D32D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65" y="2572523"/>
                <a:ext cx="36003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58A5E0E-38F6-4BEE-A32E-D811884A0617}"/>
                  </a:ext>
                </a:extLst>
              </p:cNvPr>
              <p:cNvSpPr txBox="1"/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E58A5E0E-38F6-4BEE-A32E-D811884A0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815" y="3177411"/>
                <a:ext cx="360039" cy="400110"/>
              </a:xfrm>
              <a:prstGeom prst="rect">
                <a:avLst/>
              </a:prstGeom>
              <a:blipFill>
                <a:blip r:embed="rId5"/>
                <a:stretch>
                  <a:fillRect r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2AABC90-F87B-430E-B435-D6F7BD81812F}"/>
                  </a:ext>
                </a:extLst>
              </p:cNvPr>
              <p:cNvSpPr txBox="1"/>
              <p:nvPr/>
            </p:nvSpPr>
            <p:spPr>
              <a:xfrm>
                <a:off x="1606064" y="297870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2AABC90-F87B-430E-B435-D6F7BD81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64" y="2978701"/>
                <a:ext cx="3600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CD76F6E9-AC66-4B73-BF2E-6D1B690CE117}"/>
                  </a:ext>
                </a:extLst>
              </p:cNvPr>
              <p:cNvSpPr txBox="1"/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CD76F6E9-AC66-4B73-BF2E-6D1B690CE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99" y="3286838"/>
                <a:ext cx="3600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17540F-5A90-416C-AF51-23D407108AD2}"/>
                  </a:ext>
                </a:extLst>
              </p:cNvPr>
              <p:cNvSpPr txBox="1"/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5217540F-5A90-416C-AF51-23D40710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28" y="2455559"/>
                <a:ext cx="360039" cy="400110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7A33353-6ED9-4644-9474-19CB160FD191}"/>
                  </a:ext>
                </a:extLst>
              </p:cNvPr>
              <p:cNvSpPr txBox="1"/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47A33353-6ED9-4644-9474-19CB160FD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75" y="2314391"/>
                <a:ext cx="360039" cy="400110"/>
              </a:xfrm>
              <a:prstGeom prst="rect">
                <a:avLst/>
              </a:prstGeom>
              <a:blipFill>
                <a:blip r:embed="rId9"/>
                <a:stretch>
                  <a:fillRect r="-116949" b="-61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8AD3EA4-D244-46D2-8E44-81327A15DFE7}"/>
              </a:ext>
            </a:extLst>
          </p:cNvPr>
          <p:cNvCxnSpPr>
            <a:cxnSpLocks/>
          </p:cNvCxnSpPr>
          <p:nvPr/>
        </p:nvCxnSpPr>
        <p:spPr bwMode="auto">
          <a:xfrm>
            <a:off x="5590718" y="2719953"/>
            <a:ext cx="23656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6" name="Ellipse 45">
            <a:extLst>
              <a:ext uri="{FF2B5EF4-FFF2-40B4-BE49-F238E27FC236}">
                <a16:creationId xmlns:a16="http://schemas.microsoft.com/office/drawing/2014/main" id="{05F4FEB1-70EE-43FB-AA5E-D564CF8E9BC5}"/>
              </a:ext>
            </a:extLst>
          </p:cNvPr>
          <p:cNvSpPr/>
          <p:nvPr/>
        </p:nvSpPr>
        <p:spPr bwMode="auto">
          <a:xfrm>
            <a:off x="4411127" y="2782704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C0F22350-6A40-4F47-82F5-19DEC8389697}"/>
              </a:ext>
            </a:extLst>
          </p:cNvPr>
          <p:cNvSpPr/>
          <p:nvPr/>
        </p:nvSpPr>
        <p:spPr bwMode="auto">
          <a:xfrm>
            <a:off x="5518718" y="2683952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9F86DE-3518-4D68-A954-51A2A95DC84E}"/>
                  </a:ext>
                </a:extLst>
              </p:cNvPr>
              <p:cNvSpPr/>
              <p:nvPr/>
            </p:nvSpPr>
            <p:spPr>
              <a:xfrm>
                <a:off x="5491735" y="1950195"/>
                <a:ext cx="1377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A9F86DE-3518-4D68-A954-51A2A95DC8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35" y="1950195"/>
                <a:ext cx="1377237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A3C112E-C15E-4A42-B21E-874EC0A70FDB}"/>
                  </a:ext>
                </a:extLst>
              </p:cNvPr>
              <p:cNvSpPr txBox="1"/>
              <p:nvPr/>
            </p:nvSpPr>
            <p:spPr>
              <a:xfrm>
                <a:off x="3017397" y="3273183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2A3C112E-C15E-4A42-B21E-874EC0A70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397" y="3273183"/>
                <a:ext cx="360039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BD168E2C-0027-44C5-A79C-B20BCBB03FE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0869" y="2817862"/>
            <a:ext cx="2238681" cy="7212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C14FBA-ACDD-402B-A890-8E4C70DE586A}"/>
                  </a:ext>
                </a:extLst>
              </p:cNvPr>
              <p:cNvSpPr/>
              <p:nvPr/>
            </p:nvSpPr>
            <p:spPr>
              <a:xfrm>
                <a:off x="6013092" y="2703811"/>
                <a:ext cx="14205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6C14FBA-ACDD-402B-A890-8E4C70DE5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092" y="2703811"/>
                <a:ext cx="1420517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1128C0-0969-409B-9499-4DB6623FA4FC}"/>
                  </a:ext>
                </a:extLst>
              </p:cNvPr>
              <p:cNvSpPr/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𝒕𝒐𝒕𝒂𝒍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61128C0-0969-409B-9499-4DB6623FA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876" y="2808761"/>
                <a:ext cx="873894" cy="369332"/>
              </a:xfrm>
              <a:prstGeom prst="rect">
                <a:avLst/>
              </a:prstGeom>
              <a:blipFill>
                <a:blip r:embed="rId1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e 52">
            <a:extLst>
              <a:ext uri="{FF2B5EF4-FFF2-40B4-BE49-F238E27FC236}">
                <a16:creationId xmlns:a16="http://schemas.microsoft.com/office/drawing/2014/main" id="{49150131-129E-48CF-8833-09AB7C4896D5}"/>
              </a:ext>
            </a:extLst>
          </p:cNvPr>
          <p:cNvGrpSpPr/>
          <p:nvPr/>
        </p:nvGrpSpPr>
        <p:grpSpPr>
          <a:xfrm>
            <a:off x="5444422" y="2610808"/>
            <a:ext cx="234864" cy="265593"/>
            <a:chOff x="4562005" y="3491308"/>
            <a:chExt cx="223146" cy="265593"/>
          </a:xfrm>
        </p:grpSpPr>
        <p:sp>
          <p:nvSpPr>
            <p:cNvPr id="54" name="Cercle : creux 53">
              <a:extLst>
                <a:ext uri="{FF2B5EF4-FFF2-40B4-BE49-F238E27FC236}">
                  <a16:creationId xmlns:a16="http://schemas.microsoft.com/office/drawing/2014/main" id="{6C0E36EB-33D8-4A2E-B39B-42A1EFDC43E5}"/>
                </a:ext>
              </a:extLst>
            </p:cNvPr>
            <p:cNvSpPr/>
            <p:nvPr/>
          </p:nvSpPr>
          <p:spPr bwMode="auto">
            <a:xfrm>
              <a:off x="4562005" y="3491308"/>
              <a:ext cx="216000" cy="216000"/>
            </a:xfrm>
            <a:prstGeom prst="donu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sp>
          <p:nvSpPr>
            <p:cNvPr id="55" name="Triangle isocèle 54">
              <a:extLst>
                <a:ext uri="{FF2B5EF4-FFF2-40B4-BE49-F238E27FC236}">
                  <a16:creationId xmlns:a16="http://schemas.microsoft.com/office/drawing/2014/main" id="{13D2ABD2-F1D9-47AD-BEB2-FBA2CEB0A011}"/>
                </a:ext>
              </a:extLst>
            </p:cNvPr>
            <p:cNvSpPr/>
            <p:nvPr/>
          </p:nvSpPr>
          <p:spPr bwMode="auto">
            <a:xfrm rot="5400000">
              <a:off x="4644010" y="3615759"/>
              <a:ext cx="144016" cy="138267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</p:grp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64BB09B0-4CB8-4704-B25F-A466F3BD4B64}"/>
              </a:ext>
            </a:extLst>
          </p:cNvPr>
          <p:cNvCxnSpPr/>
          <p:nvPr/>
        </p:nvCxnSpPr>
        <p:spPr bwMode="auto">
          <a:xfrm flipV="1">
            <a:off x="4439550" y="1957257"/>
            <a:ext cx="1079168" cy="66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6996DB0-B252-4790-B5BC-6740D24C294E}"/>
              </a:ext>
            </a:extLst>
          </p:cNvPr>
          <p:cNvSpPr/>
          <p:nvPr/>
        </p:nvSpPr>
        <p:spPr>
          <a:xfrm>
            <a:off x="4225535" y="1615561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B0F0"/>
                </a:solidFill>
                <a:cs typeface="Geneva" charset="0"/>
              </a:rPr>
              <a:t>Marge statique</a:t>
            </a:r>
            <a:endParaRPr lang="fr-FR" sz="1400" dirty="0">
              <a:solidFill>
                <a:srgbClr val="00B0F0"/>
              </a:solidFill>
            </a:endParaRPr>
          </a:p>
        </p:txBody>
      </p:sp>
      <p:sp>
        <p:nvSpPr>
          <p:cNvPr id="58" name="Flèche : en arc 57">
            <a:extLst>
              <a:ext uri="{FF2B5EF4-FFF2-40B4-BE49-F238E27FC236}">
                <a16:creationId xmlns:a16="http://schemas.microsoft.com/office/drawing/2014/main" id="{B43E716D-019D-44CD-A32C-3A0798B7D0EA}"/>
              </a:ext>
            </a:extLst>
          </p:cNvPr>
          <p:cNvSpPr/>
          <p:nvPr/>
        </p:nvSpPr>
        <p:spPr bwMode="auto">
          <a:xfrm rot="17477028" flipH="1">
            <a:off x="1394909" y="1402670"/>
            <a:ext cx="1024738" cy="116820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337411"/>
              <a:gd name="adj5" fmla="val 12500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9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</a:t>
            </a:r>
            <a:r>
              <a:rPr lang="fr-FR" sz="4000" dirty="0" err="1">
                <a:solidFill>
                  <a:schemeClr val="tx2"/>
                </a:solidFill>
              </a:rPr>
              <a:t>aerodynamique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24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499" y="1501140"/>
                <a:ext cx="11771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/>
                  <a:t>Variations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fr-FR" dirty="0"/>
                  <a:t> en longitudinal : Si 𝛿_𝑚&gt;0 (manche poussé, gouverne de profondeur vers le bas)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501140"/>
                <a:ext cx="11771345" cy="646331"/>
              </a:xfrm>
              <a:prstGeom prst="rect">
                <a:avLst/>
              </a:prstGeom>
              <a:blipFill>
                <a:blip r:embed="rId2"/>
                <a:stretch>
                  <a:fillRect l="-311" t="-47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1ACDB15-ADF8-43A2-8E6A-7670E0E630C7}"/>
              </a:ext>
            </a:extLst>
          </p:cNvPr>
          <p:cNvCxnSpPr/>
          <p:nvPr/>
        </p:nvCxnSpPr>
        <p:spPr bwMode="auto">
          <a:xfrm>
            <a:off x="4827414" y="5261447"/>
            <a:ext cx="19442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40FD31D-7380-4C28-86EA-28495AD5EE4D}"/>
              </a:ext>
            </a:extLst>
          </p:cNvPr>
          <p:cNvCxnSpPr/>
          <p:nvPr/>
        </p:nvCxnSpPr>
        <p:spPr bwMode="auto">
          <a:xfrm>
            <a:off x="6771630" y="5261447"/>
            <a:ext cx="432048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DB68E9A-638F-4DFC-AFF3-75DA687D2685}"/>
              </a:ext>
            </a:extLst>
          </p:cNvPr>
          <p:cNvCxnSpPr>
            <a:cxnSpLocks/>
          </p:cNvCxnSpPr>
          <p:nvPr/>
        </p:nvCxnSpPr>
        <p:spPr bwMode="auto">
          <a:xfrm>
            <a:off x="6771630" y="5259336"/>
            <a:ext cx="7200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BA601C9E-AF9C-4AF8-B7CA-10D03018D808}"/>
              </a:ext>
            </a:extLst>
          </p:cNvPr>
          <p:cNvSpPr/>
          <p:nvPr/>
        </p:nvSpPr>
        <p:spPr bwMode="auto">
          <a:xfrm>
            <a:off x="6987654" y="5266762"/>
            <a:ext cx="117148" cy="239843"/>
          </a:xfrm>
          <a:custGeom>
            <a:avLst/>
            <a:gdLst>
              <a:gd name="connsiteX0" fmla="*/ 104932 w 117148"/>
              <a:gd name="connsiteY0" fmla="*/ 0 h 239843"/>
              <a:gd name="connsiteX1" fmla="*/ 0 w 117148"/>
              <a:gd name="connsiteY1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48" h="239843">
                <a:moveTo>
                  <a:pt x="104932" y="0"/>
                </a:moveTo>
                <a:cubicBezTo>
                  <a:pt x="123045" y="97436"/>
                  <a:pt x="141158" y="194872"/>
                  <a:pt x="0" y="23984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97E7A52-42C3-45FB-9BC8-19D110424783}"/>
                  </a:ext>
                </a:extLst>
              </p:cNvPr>
              <p:cNvSpPr txBox="1"/>
              <p:nvPr/>
            </p:nvSpPr>
            <p:spPr>
              <a:xfrm>
                <a:off x="7069818" y="5280441"/>
                <a:ext cx="576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97E7A52-42C3-45FB-9BC8-19D110424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18" y="5280441"/>
                <a:ext cx="5760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>
            <a:extLst>
              <a:ext uri="{FF2B5EF4-FFF2-40B4-BE49-F238E27FC236}">
                <a16:creationId xmlns:a16="http://schemas.microsoft.com/office/drawing/2014/main" id="{0EF87ACC-E655-491D-A34B-42FB2AA37D1D}"/>
              </a:ext>
            </a:extLst>
          </p:cNvPr>
          <p:cNvSpPr txBox="1"/>
          <p:nvPr/>
        </p:nvSpPr>
        <p:spPr>
          <a:xfrm>
            <a:off x="2986247" y="502355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/>
                </a:solidFill>
              </a:rPr>
              <a:t>Gouverne de profondeur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B1FDE4D-095F-4A41-B7B2-BD72D159D5EA}"/>
                  </a:ext>
                </a:extLst>
              </p:cNvPr>
              <p:cNvSpPr/>
              <p:nvPr/>
            </p:nvSpPr>
            <p:spPr>
              <a:xfrm>
                <a:off x="953148" y="2127121"/>
                <a:ext cx="8625780" cy="64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𝐷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mais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𝐷</m:t>
                        </m:r>
                        <m:sSub>
                          <m:sSubPr>
                            <m:ctrlPr>
                              <a:rPr lang="fr-FR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sz="20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B1FDE4D-095F-4A41-B7B2-BD72D159D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48" y="2127121"/>
                <a:ext cx="8625780" cy="643509"/>
              </a:xfrm>
              <a:prstGeom prst="rect">
                <a:avLst/>
              </a:prstGeom>
              <a:blipFill>
                <a:blip r:embed="rId4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1059A0-F26C-4B51-90B8-79C12947E1DD}"/>
                  </a:ext>
                </a:extLst>
              </p:cNvPr>
              <p:cNvSpPr/>
              <p:nvPr/>
            </p:nvSpPr>
            <p:spPr>
              <a:xfrm>
                <a:off x="953147" y="2688068"/>
                <a:ext cx="11235677" cy="609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𝐿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Un braquage de la gouverne vers le bas entraine une hausse de la portance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41059A0-F26C-4B51-90B8-79C12947E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47" y="2688068"/>
                <a:ext cx="11235677" cy="609975"/>
              </a:xfrm>
              <a:prstGeom prst="rect">
                <a:avLst/>
              </a:prstGeom>
              <a:blipFill>
                <a:blip r:embed="rId5"/>
                <a:stretch>
                  <a:fillRect t="-7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92A0038-B5AE-44A5-853F-B59282CB0E17}"/>
                  </a:ext>
                </a:extLst>
              </p:cNvPr>
              <p:cNvSpPr/>
              <p:nvPr/>
            </p:nvSpPr>
            <p:spPr>
              <a:xfrm>
                <a:off x="953148" y="3251949"/>
                <a:ext cx="9021276" cy="394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𝑚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Par effet de bras de levier, cela induit un moment à piquer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92A0038-B5AE-44A5-853F-B59282CB0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48" y="3251949"/>
                <a:ext cx="9021276" cy="394532"/>
              </a:xfrm>
              <a:prstGeom prst="rect">
                <a:avLst/>
              </a:prstGeom>
              <a:blipFill>
                <a:blip r:embed="rId6"/>
                <a:stretch>
                  <a:fillRect t="-9231" b="-16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262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BD61348B-F7E4-4A25-A3BF-47C6D3081630}"/>
              </a:ext>
            </a:extLst>
          </p:cNvPr>
          <p:cNvCxnSpPr>
            <a:cxnSpLocks/>
          </p:cNvCxnSpPr>
          <p:nvPr/>
        </p:nvCxnSpPr>
        <p:spPr bwMode="auto">
          <a:xfrm flipH="1">
            <a:off x="2248678" y="4742015"/>
            <a:ext cx="3035875" cy="5204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</a:t>
            </a:r>
            <a:r>
              <a:rPr lang="fr-FR" sz="4000" dirty="0" err="1">
                <a:solidFill>
                  <a:schemeClr val="tx2"/>
                </a:solidFill>
              </a:rPr>
              <a:t>aerodynamique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25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499" y="1501140"/>
                <a:ext cx="11771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/>
                  <a:t>Variations avec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/>
                  <a:t> en longitudinal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501140"/>
                <a:ext cx="11771345" cy="646331"/>
              </a:xfrm>
              <a:prstGeom prst="rect">
                <a:avLst/>
              </a:prstGeom>
              <a:blipFill>
                <a:blip r:embed="rId2"/>
                <a:stretch>
                  <a:fillRect l="-311" t="-47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EB3F0539-D414-4D8E-9416-EB040EBF9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18" r="5931" b="35859"/>
          <a:stretch/>
        </p:blipFill>
        <p:spPr>
          <a:xfrm>
            <a:off x="1723271" y="3281211"/>
            <a:ext cx="7675976" cy="1821071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60CCD7E-0A84-487F-8FF2-A947BEE8681C}"/>
              </a:ext>
            </a:extLst>
          </p:cNvPr>
          <p:cNvCxnSpPr>
            <a:cxnSpLocks/>
          </p:cNvCxnSpPr>
          <p:nvPr/>
        </p:nvCxnSpPr>
        <p:spPr bwMode="auto">
          <a:xfrm flipH="1">
            <a:off x="1741984" y="4743274"/>
            <a:ext cx="35283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A65C400-AFE9-4A6D-8428-CDFD5D1FBF83}"/>
              </a:ext>
            </a:extLst>
          </p:cNvPr>
          <p:cNvCxnSpPr>
            <a:cxnSpLocks/>
          </p:cNvCxnSpPr>
          <p:nvPr/>
        </p:nvCxnSpPr>
        <p:spPr bwMode="auto">
          <a:xfrm>
            <a:off x="5270376" y="4743274"/>
            <a:ext cx="0" cy="968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F9219857-F61D-4B0C-8CDE-473D280BA920}"/>
              </a:ext>
            </a:extLst>
          </p:cNvPr>
          <p:cNvCxnSpPr>
            <a:cxnSpLocks/>
          </p:cNvCxnSpPr>
          <p:nvPr/>
        </p:nvCxnSpPr>
        <p:spPr bwMode="auto">
          <a:xfrm>
            <a:off x="5270376" y="4729482"/>
            <a:ext cx="144016" cy="9819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Connecteur : en arc 35">
            <a:extLst>
              <a:ext uri="{FF2B5EF4-FFF2-40B4-BE49-F238E27FC236}">
                <a16:creationId xmlns:a16="http://schemas.microsoft.com/office/drawing/2014/main" id="{6C03870F-2AA0-461A-893E-0C40E0E0155F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864896" y="4923949"/>
            <a:ext cx="33376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5B807C76-94AD-42C5-8C86-D512A54EB187}"/>
                  </a:ext>
                </a:extLst>
              </p:cNvPr>
              <p:cNvSpPr txBox="1"/>
              <p:nvPr/>
            </p:nvSpPr>
            <p:spPr>
              <a:xfrm>
                <a:off x="1381944" y="4506120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5B807C76-94AD-42C5-8C86-D512A54EB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944" y="4506120"/>
                <a:ext cx="36003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0BE223C-AB4A-4916-8753-A688FE64226E}"/>
                  </a:ext>
                </a:extLst>
              </p:cNvPr>
              <p:cNvSpPr txBox="1"/>
              <p:nvPr/>
            </p:nvSpPr>
            <p:spPr>
              <a:xfrm>
                <a:off x="1826050" y="5079180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80BE223C-AB4A-4916-8753-A688FE642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050" y="5079180"/>
                <a:ext cx="360039" cy="400110"/>
              </a:xfrm>
              <a:prstGeom prst="rect">
                <a:avLst/>
              </a:prstGeom>
              <a:blipFill>
                <a:blip r:embed="rId5"/>
                <a:stretch>
                  <a:fillRect r="-118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B063E67-79E4-4CF6-9426-9B7B23EDD250}"/>
                  </a:ext>
                </a:extLst>
              </p:cNvPr>
              <p:cNvSpPr txBox="1"/>
              <p:nvPr/>
            </p:nvSpPr>
            <p:spPr>
              <a:xfrm>
                <a:off x="5394494" y="5111008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1B063E67-79E4-4CF6-9426-9B7B23EDD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494" y="5111008"/>
                <a:ext cx="360039" cy="400110"/>
              </a:xfrm>
              <a:prstGeom prst="rect">
                <a:avLst/>
              </a:prstGeom>
              <a:blipFill>
                <a:blip r:embed="rId6"/>
                <a:stretch>
                  <a:fillRect r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35E7CD3B-C109-469E-BD0F-EFF41AF3F8DD}"/>
                  </a:ext>
                </a:extLst>
              </p:cNvPr>
              <p:cNvSpPr txBox="1"/>
              <p:nvPr/>
            </p:nvSpPr>
            <p:spPr>
              <a:xfrm>
                <a:off x="2575172" y="469707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35E7CD3B-C109-469E-BD0F-EFF41AF3F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72" y="4697071"/>
                <a:ext cx="3600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B39DB46-52EA-4985-B182-DC90CDE06085}"/>
                  </a:ext>
                </a:extLst>
              </p:cNvPr>
              <p:cNvSpPr txBox="1"/>
              <p:nvPr/>
            </p:nvSpPr>
            <p:spPr>
              <a:xfrm>
                <a:off x="4848278" y="5220435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B39DB46-52EA-4985-B182-DC90CDE06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78" y="5220435"/>
                <a:ext cx="36003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B4A24DC-B1A6-4187-914E-7D7CED6CBD48}"/>
                  </a:ext>
                </a:extLst>
              </p:cNvPr>
              <p:cNvSpPr txBox="1"/>
              <p:nvPr/>
            </p:nvSpPr>
            <p:spPr>
              <a:xfrm>
                <a:off x="4978307" y="4389156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DB4A24DC-B1A6-4187-914E-7D7CED6CB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307" y="4389156"/>
                <a:ext cx="360039" cy="400110"/>
              </a:xfrm>
              <a:prstGeom prst="rect">
                <a:avLst/>
              </a:prstGeom>
              <a:blipFill>
                <a:blip r:embed="rId9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Ellipse 45">
            <a:extLst>
              <a:ext uri="{FF2B5EF4-FFF2-40B4-BE49-F238E27FC236}">
                <a16:creationId xmlns:a16="http://schemas.microsoft.com/office/drawing/2014/main" id="{A1849C8E-0C93-4C03-A759-63E0D0CC9A84}"/>
              </a:ext>
            </a:extLst>
          </p:cNvPr>
          <p:cNvSpPr/>
          <p:nvPr/>
        </p:nvSpPr>
        <p:spPr bwMode="auto">
          <a:xfrm>
            <a:off x="5234806" y="4716301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7D29FD9F-44B0-4461-A93B-F581BBE115F3}"/>
              </a:ext>
            </a:extLst>
          </p:cNvPr>
          <p:cNvSpPr/>
          <p:nvPr/>
        </p:nvSpPr>
        <p:spPr bwMode="auto">
          <a:xfrm>
            <a:off x="6201178" y="4644550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7753801-5B33-4B8E-AB9E-15188FD385D1}"/>
                  </a:ext>
                </a:extLst>
              </p:cNvPr>
              <p:cNvSpPr txBox="1"/>
              <p:nvPr/>
            </p:nvSpPr>
            <p:spPr>
              <a:xfrm>
                <a:off x="8451167" y="4071446"/>
                <a:ext cx="360039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𝒆𝒎𝒑𝒆𝒏𝒏𝒂𝒈𝒆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A7753801-5B33-4B8E-AB9E-15188FD38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167" y="4071446"/>
                <a:ext cx="360039" cy="429220"/>
              </a:xfrm>
              <a:prstGeom prst="rect">
                <a:avLst/>
              </a:prstGeom>
              <a:blipFill>
                <a:blip r:embed="rId11"/>
                <a:stretch>
                  <a:fillRect r="-289831" b="-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llipse 48">
            <a:extLst>
              <a:ext uri="{FF2B5EF4-FFF2-40B4-BE49-F238E27FC236}">
                <a16:creationId xmlns:a16="http://schemas.microsoft.com/office/drawing/2014/main" id="{2FE9417D-CBC7-4692-AFF2-ECF4E16B2610}"/>
              </a:ext>
            </a:extLst>
          </p:cNvPr>
          <p:cNvSpPr/>
          <p:nvPr/>
        </p:nvSpPr>
        <p:spPr bwMode="auto">
          <a:xfrm>
            <a:off x="8356409" y="4503785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2A63E1B-BBA0-4480-BE1C-E416A842988E}"/>
                  </a:ext>
                </a:extLst>
              </p:cNvPr>
              <p:cNvSpPr txBox="1"/>
              <p:nvPr/>
            </p:nvSpPr>
            <p:spPr>
              <a:xfrm>
                <a:off x="3687722" y="4900075"/>
                <a:ext cx="360039" cy="4374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B2A63E1B-BBA0-4480-BE1C-E416A8429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722" y="4900075"/>
                <a:ext cx="360039" cy="437492"/>
              </a:xfrm>
              <a:prstGeom prst="rect">
                <a:avLst/>
              </a:prstGeom>
              <a:blipFill>
                <a:blip r:embed="rId12"/>
                <a:stretch>
                  <a:fillRect r="-474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2753B0C-00ED-4613-B025-C1CB0B6E92C7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2935211" y="4751459"/>
            <a:ext cx="2328018" cy="3919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F57B177D-CCA8-46B1-ADDB-72F8624E1E9E}"/>
              </a:ext>
            </a:extLst>
          </p:cNvPr>
          <p:cNvGrpSpPr/>
          <p:nvPr/>
        </p:nvGrpSpPr>
        <p:grpSpPr>
          <a:xfrm>
            <a:off x="4655691" y="4704106"/>
            <a:ext cx="108000" cy="290472"/>
            <a:chOff x="2979662" y="3524975"/>
            <a:chExt cx="108000" cy="290472"/>
          </a:xfrm>
          <a:solidFill>
            <a:srgbClr val="7030A0"/>
          </a:solidFill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AE51B94F-2F4B-4864-8534-A187A69112BF}"/>
                </a:ext>
              </a:extLst>
            </p:cNvPr>
            <p:cNvSpPr/>
            <p:nvPr/>
          </p:nvSpPr>
          <p:spPr bwMode="auto">
            <a:xfrm>
              <a:off x="2979662" y="3524975"/>
              <a:ext cx="108000" cy="108000"/>
            </a:xfrm>
            <a:prstGeom prst="ellipse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376A6AF6-DCBE-4B8E-8F86-3DAAA99617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33611" y="3556413"/>
              <a:ext cx="0" cy="259034"/>
            </a:xfrm>
            <a:prstGeom prst="straightConnector1">
              <a:avLst/>
            </a:prstGeom>
            <a:grpFill/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DF8F133E-94E8-4F00-A95D-A1B1B038E511}"/>
              </a:ext>
            </a:extLst>
          </p:cNvPr>
          <p:cNvGrpSpPr/>
          <p:nvPr/>
        </p:nvGrpSpPr>
        <p:grpSpPr>
          <a:xfrm>
            <a:off x="3737809" y="4707343"/>
            <a:ext cx="108000" cy="807330"/>
            <a:chOff x="2979662" y="3524975"/>
            <a:chExt cx="108000" cy="80733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B28E984D-7E2B-4B26-A694-8DBF5EC20411}"/>
                </a:ext>
              </a:extLst>
            </p:cNvPr>
            <p:cNvSpPr/>
            <p:nvPr/>
          </p:nvSpPr>
          <p:spPr bwMode="auto">
            <a:xfrm>
              <a:off x="2979662" y="3524975"/>
              <a:ext cx="108000" cy="10800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81DD0A77-82B7-4A52-A8A6-BB5D661B06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33611" y="3556413"/>
              <a:ext cx="0" cy="7758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3A370FAC-36C6-472C-A436-87BCF0AA4184}"/>
              </a:ext>
            </a:extLst>
          </p:cNvPr>
          <p:cNvGrpSpPr/>
          <p:nvPr/>
        </p:nvGrpSpPr>
        <p:grpSpPr>
          <a:xfrm>
            <a:off x="4238857" y="4698617"/>
            <a:ext cx="108000" cy="548713"/>
            <a:chOff x="2979662" y="3524975"/>
            <a:chExt cx="108000" cy="548713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114D1F01-E3CD-40ED-8499-5252195594FA}"/>
                </a:ext>
              </a:extLst>
            </p:cNvPr>
            <p:cNvSpPr/>
            <p:nvPr/>
          </p:nvSpPr>
          <p:spPr bwMode="auto">
            <a:xfrm>
              <a:off x="2979662" y="3524975"/>
              <a:ext cx="108000" cy="10800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66867703-3451-4AA4-8A24-ED8A6558F7F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33611" y="3556413"/>
              <a:ext cx="51" cy="5172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1F02C3FB-069D-431B-8304-015696076299}"/>
              </a:ext>
            </a:extLst>
          </p:cNvPr>
          <p:cNvGrpSpPr/>
          <p:nvPr/>
        </p:nvGrpSpPr>
        <p:grpSpPr>
          <a:xfrm>
            <a:off x="3233046" y="4690339"/>
            <a:ext cx="108000" cy="1021049"/>
            <a:chOff x="2979662" y="3524975"/>
            <a:chExt cx="108000" cy="1021049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D23DF973-2D30-495F-B4AC-405D95C6E0E0}"/>
                </a:ext>
              </a:extLst>
            </p:cNvPr>
            <p:cNvSpPr/>
            <p:nvPr/>
          </p:nvSpPr>
          <p:spPr bwMode="auto">
            <a:xfrm>
              <a:off x="2979662" y="3524975"/>
              <a:ext cx="108000" cy="108000"/>
            </a:xfrm>
            <a:prstGeom prst="ellipse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endParaRPr>
            </a:p>
          </p:txBody>
        </p: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B0E39936-34F4-4E35-B197-47500D9FA96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33611" y="3556413"/>
              <a:ext cx="0" cy="9896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F68180E0-1BEA-4D21-9CE4-910CCC83D22D}"/>
              </a:ext>
            </a:extLst>
          </p:cNvPr>
          <p:cNvGrpSpPr/>
          <p:nvPr/>
        </p:nvGrpSpPr>
        <p:grpSpPr>
          <a:xfrm rot="10800000">
            <a:off x="5648133" y="3801927"/>
            <a:ext cx="1530645" cy="1021049"/>
            <a:chOff x="5510490" y="3503371"/>
            <a:chExt cx="1530645" cy="1021049"/>
          </a:xfrm>
        </p:grpSpPr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2444CA51-8B76-41F2-91F7-2283B1585F19}"/>
                </a:ext>
              </a:extLst>
            </p:cNvPr>
            <p:cNvGrpSpPr/>
            <p:nvPr/>
          </p:nvGrpSpPr>
          <p:grpSpPr>
            <a:xfrm>
              <a:off x="6933135" y="3517138"/>
              <a:ext cx="108000" cy="290472"/>
              <a:chOff x="2979662" y="3524975"/>
              <a:chExt cx="108000" cy="290472"/>
            </a:xfrm>
            <a:solidFill>
              <a:srgbClr val="7030A0"/>
            </a:solidFill>
          </p:grpSpPr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5274D1E4-9B45-4688-BB0F-89A5FE1AEF20}"/>
                  </a:ext>
                </a:extLst>
              </p:cNvPr>
              <p:cNvSpPr/>
              <p:nvPr/>
            </p:nvSpPr>
            <p:spPr bwMode="auto">
              <a:xfrm>
                <a:off x="2979662" y="3524975"/>
                <a:ext cx="108000" cy="108000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Geneva" charset="0"/>
                </a:endParaRPr>
              </a:p>
            </p:txBody>
          </p:sp>
          <p:cxnSp>
            <p:nvCxnSpPr>
              <p:cNvPr id="82" name="Connecteur droit avec flèche 81">
                <a:extLst>
                  <a:ext uri="{FF2B5EF4-FFF2-40B4-BE49-F238E27FC236}">
                    <a16:creationId xmlns:a16="http://schemas.microsoft.com/office/drawing/2014/main" id="{B4EF1305-BA81-4858-896C-7E83343DCA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33611" y="3556413"/>
                <a:ext cx="0" cy="259034"/>
              </a:xfrm>
              <a:prstGeom prst="straightConnector1">
                <a:avLst/>
              </a:prstGeom>
              <a:grpFill/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2FE3B569-3AB0-42B4-8671-128592DCC489}"/>
                </a:ext>
              </a:extLst>
            </p:cNvPr>
            <p:cNvGrpSpPr/>
            <p:nvPr/>
          </p:nvGrpSpPr>
          <p:grpSpPr>
            <a:xfrm>
              <a:off x="6015253" y="3520375"/>
              <a:ext cx="108000" cy="807330"/>
              <a:chOff x="2979662" y="3524975"/>
              <a:chExt cx="108000" cy="807330"/>
            </a:xfrm>
          </p:grpSpPr>
          <p:sp>
            <p:nvSpPr>
              <p:cNvPr id="79" name="Ellipse 78">
                <a:extLst>
                  <a:ext uri="{FF2B5EF4-FFF2-40B4-BE49-F238E27FC236}">
                    <a16:creationId xmlns:a16="http://schemas.microsoft.com/office/drawing/2014/main" id="{899D6143-4CB9-48AD-9522-F1F2BBC1CB06}"/>
                  </a:ext>
                </a:extLst>
              </p:cNvPr>
              <p:cNvSpPr/>
              <p:nvPr/>
            </p:nvSpPr>
            <p:spPr bwMode="auto">
              <a:xfrm>
                <a:off x="2979662" y="3524975"/>
                <a:ext cx="108000" cy="108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Geneva" charset="0"/>
                </a:endParaRPr>
              </a:p>
            </p:txBody>
          </p:sp>
          <p:cxnSp>
            <p:nvCxnSpPr>
              <p:cNvPr id="80" name="Connecteur droit avec flèche 79">
                <a:extLst>
                  <a:ext uri="{FF2B5EF4-FFF2-40B4-BE49-F238E27FC236}">
                    <a16:creationId xmlns:a16="http://schemas.microsoft.com/office/drawing/2014/main" id="{B12F0283-F014-4BED-9D15-44868166F6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33611" y="3556413"/>
                <a:ext cx="0" cy="7758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18A177E8-5993-4C1F-B0D5-6F9085E21DD3}"/>
                </a:ext>
              </a:extLst>
            </p:cNvPr>
            <p:cNvGrpSpPr/>
            <p:nvPr/>
          </p:nvGrpSpPr>
          <p:grpSpPr>
            <a:xfrm>
              <a:off x="6516301" y="3511649"/>
              <a:ext cx="108000" cy="548713"/>
              <a:chOff x="2979662" y="3524975"/>
              <a:chExt cx="108000" cy="548713"/>
            </a:xfrm>
          </p:grpSpPr>
          <p:sp>
            <p:nvSpPr>
              <p:cNvPr id="77" name="Ellipse 76">
                <a:extLst>
                  <a:ext uri="{FF2B5EF4-FFF2-40B4-BE49-F238E27FC236}">
                    <a16:creationId xmlns:a16="http://schemas.microsoft.com/office/drawing/2014/main" id="{732C98F2-030F-4F27-B3C1-B485AF7B7F70}"/>
                  </a:ext>
                </a:extLst>
              </p:cNvPr>
              <p:cNvSpPr/>
              <p:nvPr/>
            </p:nvSpPr>
            <p:spPr bwMode="auto">
              <a:xfrm>
                <a:off x="2979662" y="3524975"/>
                <a:ext cx="108000" cy="108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Geneva" charset="0"/>
                </a:endParaRPr>
              </a:p>
            </p:txBody>
          </p:sp>
          <p:cxnSp>
            <p:nvCxnSpPr>
              <p:cNvPr id="78" name="Connecteur droit avec flèche 77">
                <a:extLst>
                  <a:ext uri="{FF2B5EF4-FFF2-40B4-BE49-F238E27FC236}">
                    <a16:creationId xmlns:a16="http://schemas.microsoft.com/office/drawing/2014/main" id="{B833EDD9-78E5-4EC8-B8E0-839B7F54AB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33611" y="3556413"/>
                <a:ext cx="51" cy="5172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FB1730EE-79B9-4D9A-861D-DEBDA58D9190}"/>
                </a:ext>
              </a:extLst>
            </p:cNvPr>
            <p:cNvGrpSpPr/>
            <p:nvPr/>
          </p:nvGrpSpPr>
          <p:grpSpPr>
            <a:xfrm>
              <a:off x="5510490" y="3503371"/>
              <a:ext cx="108000" cy="1021049"/>
              <a:chOff x="2979662" y="3524975"/>
              <a:chExt cx="108000" cy="1021049"/>
            </a:xfrm>
          </p:grpSpPr>
          <p:sp>
            <p:nvSpPr>
              <p:cNvPr id="75" name="Ellipse 74">
                <a:extLst>
                  <a:ext uri="{FF2B5EF4-FFF2-40B4-BE49-F238E27FC236}">
                    <a16:creationId xmlns:a16="http://schemas.microsoft.com/office/drawing/2014/main" id="{AEFC5FBE-7FDA-4A25-8BFE-FC6D0049B638}"/>
                  </a:ext>
                </a:extLst>
              </p:cNvPr>
              <p:cNvSpPr/>
              <p:nvPr/>
            </p:nvSpPr>
            <p:spPr bwMode="auto">
              <a:xfrm>
                <a:off x="2979662" y="3524975"/>
                <a:ext cx="108000" cy="108000"/>
              </a:xfrm>
              <a:prstGeom prst="ellipse">
                <a:avLst/>
              </a:prstGeom>
              <a:solidFill>
                <a:srgbClr val="7030A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Geneva" charset="0"/>
                </a:endParaRPr>
              </a:p>
            </p:txBody>
          </p:sp>
          <p:cxnSp>
            <p:nvCxnSpPr>
              <p:cNvPr id="76" name="Connecteur droit avec flèche 75">
                <a:extLst>
                  <a:ext uri="{FF2B5EF4-FFF2-40B4-BE49-F238E27FC236}">
                    <a16:creationId xmlns:a16="http://schemas.microsoft.com/office/drawing/2014/main" id="{B7DA53BD-6F05-4F5C-B4C5-B4F242C0AA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33611" y="3556413"/>
                <a:ext cx="0" cy="98961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83" name="Ellipse 82">
            <a:extLst>
              <a:ext uri="{FF2B5EF4-FFF2-40B4-BE49-F238E27FC236}">
                <a16:creationId xmlns:a16="http://schemas.microsoft.com/office/drawing/2014/main" id="{CD0E1599-B82B-4EE5-9565-BE183A3CC84F}"/>
              </a:ext>
            </a:extLst>
          </p:cNvPr>
          <p:cNvSpPr/>
          <p:nvPr/>
        </p:nvSpPr>
        <p:spPr bwMode="auto">
          <a:xfrm rot="10800000">
            <a:off x="7693850" y="4720534"/>
            <a:ext cx="108000" cy="10800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053ADFBB-D8F2-4D25-BA40-90273212A2D9}"/>
              </a:ext>
            </a:extLst>
          </p:cNvPr>
          <p:cNvCxnSpPr>
            <a:cxnSpLocks/>
          </p:cNvCxnSpPr>
          <p:nvPr/>
        </p:nvCxnSpPr>
        <p:spPr bwMode="auto">
          <a:xfrm flipV="1">
            <a:off x="7747901" y="3578748"/>
            <a:ext cx="9322" cy="12183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5" name="Ellipse 84">
            <a:extLst>
              <a:ext uri="{FF2B5EF4-FFF2-40B4-BE49-F238E27FC236}">
                <a16:creationId xmlns:a16="http://schemas.microsoft.com/office/drawing/2014/main" id="{8C517D1E-95E7-4B0C-BAE5-FE9C57074B93}"/>
              </a:ext>
            </a:extLst>
          </p:cNvPr>
          <p:cNvSpPr/>
          <p:nvPr/>
        </p:nvSpPr>
        <p:spPr bwMode="auto">
          <a:xfrm rot="10800000">
            <a:off x="8338358" y="4720534"/>
            <a:ext cx="108000" cy="10800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579573-3688-41AF-A975-A0E77469268C}"/>
                  </a:ext>
                </a:extLst>
              </p:cNvPr>
              <p:cNvSpPr/>
              <p:nvPr/>
            </p:nvSpPr>
            <p:spPr>
              <a:xfrm>
                <a:off x="957486" y="1819058"/>
                <a:ext cx="8625780" cy="639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𝐷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mais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𝐷</m:t>
                        </m:r>
                        <m:r>
                          <a:rPr lang="fr-FR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𝑞</m:t>
                        </m:r>
                      </m:sub>
                    </m:sSub>
                    <m:r>
                      <a:rPr lang="fr-FR" sz="20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5579573-3688-41AF-A975-A0E774692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6" y="1819058"/>
                <a:ext cx="8625780" cy="639214"/>
              </a:xfrm>
              <a:prstGeom prst="rect">
                <a:avLst/>
              </a:prstGeom>
              <a:blipFill>
                <a:blip r:embed="rId18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27DC9D-1E5C-4138-B7DA-A715D60D5185}"/>
                  </a:ext>
                </a:extLst>
              </p:cNvPr>
              <p:cNvSpPr/>
              <p:nvPr/>
            </p:nvSpPr>
            <p:spPr>
              <a:xfrm>
                <a:off x="957485" y="2380005"/>
                <a:ext cx="11235677" cy="39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𝐿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fr-FR" sz="14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27DC9D-1E5C-4138-B7DA-A715D60D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5" y="2380005"/>
                <a:ext cx="11235677" cy="390748"/>
              </a:xfrm>
              <a:prstGeom prst="rect">
                <a:avLst/>
              </a:prstGeom>
              <a:blipFill>
                <a:blip r:embed="rId19"/>
                <a:stretch>
                  <a:fillRect t="-1538" b="-12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562880B-6D5C-4E4E-9B70-C949CB37C646}"/>
                  </a:ext>
                </a:extLst>
              </p:cNvPr>
              <p:cNvSpPr/>
              <p:nvPr/>
            </p:nvSpPr>
            <p:spPr>
              <a:xfrm>
                <a:off x="957486" y="2943886"/>
                <a:ext cx="9021276" cy="404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𝑚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Effet d’amortissement (</a:t>
                </a:r>
                <a:r>
                  <a:rPr lang="fr-FR" b="0" dirty="0" err="1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damping</a:t>
                </a:r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  <a:r>
                  <a:rPr lang="fr-FR" b="0" dirty="0" err="1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derivatives</a:t>
                </a:r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562880B-6D5C-4E4E-9B70-C949CB37C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86" y="2943886"/>
                <a:ext cx="9021276" cy="404213"/>
              </a:xfrm>
              <a:prstGeom prst="rect">
                <a:avLst/>
              </a:prstGeom>
              <a:blipFill>
                <a:blip r:embed="rId20"/>
                <a:stretch>
                  <a:fillRect t="-10606" b="-151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7EB70FA-E612-4064-9FA9-3321AA1D2FD0}"/>
                  </a:ext>
                </a:extLst>
              </p:cNvPr>
              <p:cNvSpPr/>
              <p:nvPr/>
            </p:nvSpPr>
            <p:spPr>
              <a:xfrm>
                <a:off x="-324151" y="5660917"/>
                <a:ext cx="10447855" cy="679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Une particule air en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𝑀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attaque la géométrie avec un vecteur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−</m:t>
                    </m:r>
                    <m:acc>
                      <m:accPr>
                        <m:chr m:val="⃗"/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</m:acc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+ composante violette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𝑑𝑒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𝑛𝑜𝑟𝑚𝑒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𝑞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𝑂𝑀</m:t>
                    </m:r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7EB70FA-E612-4064-9FA9-3321AA1D2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151" y="5660917"/>
                <a:ext cx="10447855" cy="679930"/>
              </a:xfrm>
              <a:prstGeom prst="rect">
                <a:avLst/>
              </a:prstGeom>
              <a:blipFill>
                <a:blip r:embed="rId21"/>
                <a:stretch>
                  <a:fillRect t="-901" r="-700" b="-8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5BC7598D-1E95-4D95-86A0-05E7C42B7A1F}"/>
              </a:ext>
            </a:extLst>
          </p:cNvPr>
          <p:cNvCxnSpPr>
            <a:cxnSpLocks/>
          </p:cNvCxnSpPr>
          <p:nvPr/>
        </p:nvCxnSpPr>
        <p:spPr bwMode="auto">
          <a:xfrm flipV="1">
            <a:off x="8392409" y="3333348"/>
            <a:ext cx="25286" cy="14637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83943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</a:t>
            </a:r>
            <a:r>
              <a:rPr lang="fr-FR" sz="4000" dirty="0" err="1">
                <a:solidFill>
                  <a:schemeClr val="tx2"/>
                </a:solidFill>
              </a:rPr>
              <a:t>aerodynamique</a:t>
            </a:r>
            <a:endParaRPr lang="fr-FR" sz="4000" dirty="0">
              <a:solidFill>
                <a:schemeClr val="tx2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26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DC0CB9-FBE9-490D-BBE6-8DF959D5E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18" r="5931" b="35859"/>
          <a:stretch/>
        </p:blipFill>
        <p:spPr>
          <a:xfrm>
            <a:off x="1841027" y="3147804"/>
            <a:ext cx="7675976" cy="182107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3FA618E-96DD-4A44-85FB-161E29FEA21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59740" y="4609867"/>
            <a:ext cx="35283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CA7C169-4563-44B2-9F95-147F14E2F06B}"/>
              </a:ext>
            </a:extLst>
          </p:cNvPr>
          <p:cNvCxnSpPr>
            <a:cxnSpLocks/>
          </p:cNvCxnSpPr>
          <p:nvPr/>
        </p:nvCxnSpPr>
        <p:spPr bwMode="auto">
          <a:xfrm>
            <a:off x="5388132" y="4609867"/>
            <a:ext cx="0" cy="9681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E302B2E-5EA3-4B3A-87E1-9E863B22491A}"/>
              </a:ext>
            </a:extLst>
          </p:cNvPr>
          <p:cNvCxnSpPr>
            <a:cxnSpLocks/>
          </p:cNvCxnSpPr>
          <p:nvPr/>
        </p:nvCxnSpPr>
        <p:spPr bwMode="auto">
          <a:xfrm flipH="1">
            <a:off x="2003756" y="4609867"/>
            <a:ext cx="3384376" cy="5760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F292D18-336B-4B42-8692-CBB0F03B2B9A}"/>
              </a:ext>
            </a:extLst>
          </p:cNvPr>
          <p:cNvCxnSpPr>
            <a:cxnSpLocks/>
          </p:cNvCxnSpPr>
          <p:nvPr/>
        </p:nvCxnSpPr>
        <p:spPr bwMode="auto">
          <a:xfrm>
            <a:off x="5388132" y="4596075"/>
            <a:ext cx="144016" cy="98190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5657E27B-2946-4421-92D9-44AD88F09642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2982652" y="4790542"/>
            <a:ext cx="33376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599BF54-1F9F-485E-86B4-D2876ECD0ACC}"/>
                  </a:ext>
                </a:extLst>
              </p:cNvPr>
              <p:cNvSpPr txBox="1"/>
              <p:nvPr/>
            </p:nvSpPr>
            <p:spPr>
              <a:xfrm>
                <a:off x="1499700" y="4372713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C599BF54-1F9F-485E-86B4-D2876ECD0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700" y="4372713"/>
                <a:ext cx="36003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8578996-09EF-48F5-8077-97EC454731E6}"/>
                  </a:ext>
                </a:extLst>
              </p:cNvPr>
              <p:cNvSpPr txBox="1"/>
              <p:nvPr/>
            </p:nvSpPr>
            <p:spPr>
              <a:xfrm>
                <a:off x="1661008" y="504184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28578996-09EF-48F5-8077-97EC45473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008" y="5041841"/>
                <a:ext cx="360039" cy="400110"/>
              </a:xfrm>
              <a:prstGeom prst="rect">
                <a:avLst/>
              </a:prstGeom>
              <a:blipFill>
                <a:blip r:embed="rId4"/>
                <a:stretch>
                  <a:fillRect r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6C6D67-F64C-4726-B24A-5AC46623DA34}"/>
                  </a:ext>
                </a:extLst>
              </p:cNvPr>
              <p:cNvSpPr txBox="1"/>
              <p:nvPr/>
            </p:nvSpPr>
            <p:spPr>
              <a:xfrm>
                <a:off x="5512250" y="4977601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fr-FR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6C6D67-F64C-4726-B24A-5AC46623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250" y="4977601"/>
                <a:ext cx="360039" cy="400110"/>
              </a:xfrm>
              <a:prstGeom prst="rect">
                <a:avLst/>
              </a:prstGeom>
              <a:blipFill>
                <a:blip r:embed="rId5"/>
                <a:stretch>
                  <a:fillRect r="-8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54096C1-FFC1-4006-BEA2-19E00B0E8F3A}"/>
                  </a:ext>
                </a:extLst>
              </p:cNvPr>
              <p:cNvSpPr txBox="1"/>
              <p:nvPr/>
            </p:nvSpPr>
            <p:spPr>
              <a:xfrm>
                <a:off x="2692928" y="4563664"/>
                <a:ext cx="36003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fr-FR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54096C1-FFC1-4006-BEA2-19E00B0E8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928" y="4563664"/>
                <a:ext cx="3600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F6D6420-5365-4201-AB0D-80922F69B44A}"/>
                  </a:ext>
                </a:extLst>
              </p:cNvPr>
              <p:cNvSpPr txBox="1"/>
              <p:nvPr/>
            </p:nvSpPr>
            <p:spPr>
              <a:xfrm>
                <a:off x="4966034" y="5087028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F6D6420-5365-4201-AB0D-80922F69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034" y="5087028"/>
                <a:ext cx="3600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1124BB7D-3F05-4D63-A508-7A10027636D1}"/>
                  </a:ext>
                </a:extLst>
              </p:cNvPr>
              <p:cNvSpPr txBox="1"/>
              <p:nvPr/>
            </p:nvSpPr>
            <p:spPr>
              <a:xfrm>
                <a:off x="5096063" y="4255749"/>
                <a:ext cx="3600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1124BB7D-3F05-4D63-A508-7A1002763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63" y="4255749"/>
                <a:ext cx="360039" cy="400110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Ellipse 26">
            <a:extLst>
              <a:ext uri="{FF2B5EF4-FFF2-40B4-BE49-F238E27FC236}">
                <a16:creationId xmlns:a16="http://schemas.microsoft.com/office/drawing/2014/main" id="{1EDA2B64-6F73-4C77-BE80-BF658185A3AE}"/>
              </a:ext>
            </a:extLst>
          </p:cNvPr>
          <p:cNvSpPr/>
          <p:nvPr/>
        </p:nvSpPr>
        <p:spPr bwMode="auto">
          <a:xfrm>
            <a:off x="5352562" y="4582894"/>
            <a:ext cx="72000" cy="72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3B9691-CCF3-4DBF-A00D-70DC5210CF1F}"/>
                  </a:ext>
                </a:extLst>
              </p:cNvPr>
              <p:cNvSpPr txBox="1"/>
              <p:nvPr/>
            </p:nvSpPr>
            <p:spPr>
              <a:xfrm>
                <a:off x="3805478" y="4766668"/>
                <a:ext cx="360039" cy="4374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acc>
                    </m:oMath>
                  </m:oMathPara>
                </a14:m>
                <a:endParaRPr lang="fr-F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2A3B9691-CCF3-4DBF-A00D-70DC5210C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478" y="4766668"/>
                <a:ext cx="360039" cy="4374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6F3100E-1CE3-4799-A535-8B915EB0A00D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3052967" y="4618052"/>
            <a:ext cx="2328018" cy="39192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ECB2549-C2A4-4786-A4F4-A78FDBAE536D}"/>
              </a:ext>
            </a:extLst>
          </p:cNvPr>
          <p:cNvCxnSpPr/>
          <p:nvPr/>
        </p:nvCxnSpPr>
        <p:spPr bwMode="auto">
          <a:xfrm>
            <a:off x="5424562" y="3601755"/>
            <a:ext cx="29879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2F4A6A0F-DF50-4850-8D0F-ED1815BBCC76}"/>
              </a:ext>
            </a:extLst>
          </p:cNvPr>
          <p:cNvSpPr txBox="1"/>
          <p:nvPr/>
        </p:nvSpPr>
        <p:spPr>
          <a:xfrm>
            <a:off x="5424562" y="3313723"/>
            <a:ext cx="2987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Retard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547B7A-6602-4669-917B-CBDA7F5244B9}"/>
                  </a:ext>
                </a:extLst>
              </p:cNvPr>
              <p:cNvSpPr/>
              <p:nvPr/>
            </p:nvSpPr>
            <p:spPr>
              <a:xfrm>
                <a:off x="454088" y="1618612"/>
                <a:ext cx="1078929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</a:rPr>
                  <a:t>La présence de l’aile entraine une déflection de l’écoulement (</a:t>
                </a:r>
                <a:r>
                  <a:rPr lang="fr-FR" dirty="0" err="1">
                    <a:solidFill>
                      <a:srgbClr val="000000"/>
                    </a:solidFill>
                    <a:cs typeface="Geneva" charset="0"/>
                  </a:rPr>
                  <a:t>downwash</a:t>
                </a:r>
                <a:r>
                  <a:rPr lang="fr-FR" dirty="0">
                    <a:solidFill>
                      <a:srgbClr val="000000"/>
                    </a:solidFill>
                    <a:cs typeface="Geneva" charset="0"/>
                  </a:rPr>
                  <a:t>) selon la valeur de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</a:rPr>
                      <m:t>𝛼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</a:rPr>
                  <a:t>. L’empennage arrière voit alors l’écoulement avec un retard </a:t>
                </a: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Premiers effets instationnaires  Dépendance en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𝛼</m:t>
                        </m:r>
                      </m:e>
                    </m:acc>
                  </m:oMath>
                </a14:m>
                <a:endParaRPr lang="fr-FR" dirty="0">
                  <a:solidFill>
                    <a:srgbClr val="000000"/>
                  </a:solidFill>
                  <a:cs typeface="Geneva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547B7A-6602-4669-917B-CBDA7F524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8" y="1618612"/>
                <a:ext cx="10789299" cy="923330"/>
              </a:xfrm>
              <a:prstGeom prst="rect">
                <a:avLst/>
              </a:prstGeom>
              <a:blipFill>
                <a:blip r:embed="rId17"/>
                <a:stretch>
                  <a:fillRect l="-339" t="-3974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61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499" y="1501140"/>
                <a:ext cx="11715361" cy="671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Tableau récapitulatif longitudinal des signes des </a:t>
                </a:r>
                <a:r>
                  <a:rPr kumimoji="0" lang="fr-FR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derivatives</a:t>
                </a:r>
                <a:r>
                  <a:rPr lang="fr-FR" dirty="0">
                    <a:solidFill>
                      <a:prstClr val="black"/>
                    </a:solidFill>
                    <a:latin typeface="Century Gothic" panose="020B0502020202020204"/>
                  </a:rPr>
                  <a:t>. Par exemple, ligne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prstClr val="black"/>
                    </a:solidFill>
                    <a:latin typeface="Century Gothic" panose="020B0502020202020204"/>
                  </a:rPr>
                  <a:t> colonne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>
                    <a:solidFill>
                      <a:prstClr val="black"/>
                    </a:solidFill>
                    <a:latin typeface="Century Gothic" panose="020B0502020202020204"/>
                  </a:rPr>
                  <a:t> veut dire le signe de la </a:t>
                </a:r>
                <a:r>
                  <a:rPr lang="fr-FR" dirty="0" err="1">
                    <a:solidFill>
                      <a:prstClr val="black"/>
                    </a:solidFill>
                    <a:latin typeface="Century Gothic" panose="020B0502020202020204"/>
                  </a:rPr>
                  <a:t>derivative</a:t>
                </a:r>
                <a:r>
                  <a:rPr lang="fr-FR" dirty="0">
                    <a:solidFill>
                      <a:prstClr val="black"/>
                    </a:solidFill>
                    <a:latin typeface="Century Gothic" panose="020B050202020202020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prstClr val="black"/>
                    </a:solidFill>
                    <a:latin typeface="Century Gothic" panose="020B0502020202020204"/>
                  </a:rPr>
                  <a:t>. </a:t>
                </a: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501140"/>
                <a:ext cx="11715361" cy="671209"/>
              </a:xfrm>
              <a:prstGeom prst="rect">
                <a:avLst/>
              </a:prstGeom>
              <a:blipFill>
                <a:blip r:embed="rId2"/>
                <a:stretch>
                  <a:fillRect l="-312" t="-4545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17B80723-1F75-4980-BB59-4C647B630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763698"/>
                  </p:ext>
                </p:extLst>
              </p:nvPr>
            </p:nvGraphicFramePr>
            <p:xfrm>
              <a:off x="2030412" y="2629930"/>
              <a:ext cx="8128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630933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813116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035824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8100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185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fr-FR" dirty="0"/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≈0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597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20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oMath>
                          </a14:m>
                          <a:r>
                            <a:rPr lang="fr-FR" dirty="0"/>
                            <a:t> (centrage avant)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lit/>
                                  </m:r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86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17B80723-1F75-4980-BB59-4C647B630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7763698"/>
                  </p:ext>
                </p:extLst>
              </p:nvPr>
            </p:nvGraphicFramePr>
            <p:xfrm>
              <a:off x="2030412" y="2629930"/>
              <a:ext cx="8128000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26309333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8131164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035824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981002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639" r="-201502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39" r="-100898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639" r="-1201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185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101639" r="-300599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1" t="-101639" r="-201502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01639" r="-100898" b="-2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101639" r="-1201" b="-2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97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01639" r="-300599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1" t="-201639" r="-201502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01639" r="-100898" b="-1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201639" r="-1201" b="-1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82040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175238" r="-300599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1" t="-175238" r="-201502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75238" r="-100898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175238" r="-1201" b="-152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8680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8333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500" y="1501140"/>
                <a:ext cx="103251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Variation avec </a:t>
                </a:r>
                <a14:m>
                  <m:oMath xmlns:m="http://schemas.openxmlformats.org/officeDocument/2006/math">
                    <m:r>
                      <a:rPr kumimoji="0" lang="fr-F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r>
                  <a:rPr kumimoji="0" lang="fr-F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</a:t>
                </a:r>
                <a:r>
                  <a:rPr kumimoji="0" lang="fr-FR" sz="1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en</a:t>
                </a:r>
                <a:r>
                  <a:rPr kumimoji="0" lang="fr-FR" sz="180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latéral. </a:t>
                </a: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augmente (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= Vent à droite du plan de symétrie) : </a:t>
                </a: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01140"/>
                <a:ext cx="10325100" cy="646331"/>
              </a:xfrm>
              <a:prstGeom prst="rect">
                <a:avLst/>
              </a:prstGeom>
              <a:blipFill>
                <a:blip r:embed="rId2"/>
                <a:stretch>
                  <a:fillRect l="-354" t="-47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70B4F336-ECAB-4E33-8339-3BFF449A1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6" t="260" r="15833"/>
          <a:stretch/>
        </p:blipFill>
        <p:spPr>
          <a:xfrm rot="5400000">
            <a:off x="6867852" y="2754818"/>
            <a:ext cx="2720318" cy="248376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399E88F-9697-4D87-891D-ADF9A42CDF5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73260" y="2206184"/>
            <a:ext cx="504056" cy="96060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94FAA7-EEF3-4D3D-B7BE-43FC4608F1C3}"/>
                  </a:ext>
                </a:extLst>
              </p:cNvPr>
              <p:cNvSpPr txBox="1"/>
              <p:nvPr/>
            </p:nvSpPr>
            <p:spPr>
              <a:xfrm>
                <a:off x="8705308" y="1777813"/>
                <a:ext cx="425624" cy="506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acc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D294FAA7-EEF3-4D3D-B7BE-43FC4608F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308" y="1777813"/>
                <a:ext cx="425624" cy="506421"/>
              </a:xfrm>
              <a:prstGeom prst="rect">
                <a:avLst/>
              </a:prstGeom>
              <a:blipFill>
                <a:blip r:embed="rId4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8114473-B421-49F3-A948-CA61F64B17BA}"/>
              </a:ext>
            </a:extLst>
          </p:cNvPr>
          <p:cNvCxnSpPr/>
          <p:nvPr/>
        </p:nvCxnSpPr>
        <p:spPr bwMode="auto">
          <a:xfrm flipV="1">
            <a:off x="8273260" y="2206184"/>
            <a:ext cx="0" cy="9606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D6CE0466-8BBB-495F-B19B-246D89707D87}"/>
              </a:ext>
            </a:extLst>
          </p:cNvPr>
          <p:cNvSpPr/>
          <p:nvPr/>
        </p:nvSpPr>
        <p:spPr bwMode="auto">
          <a:xfrm rot="15401966">
            <a:off x="8322195" y="2649272"/>
            <a:ext cx="117148" cy="239843"/>
          </a:xfrm>
          <a:custGeom>
            <a:avLst/>
            <a:gdLst>
              <a:gd name="connsiteX0" fmla="*/ 104932 w 117148"/>
              <a:gd name="connsiteY0" fmla="*/ 0 h 239843"/>
              <a:gd name="connsiteX1" fmla="*/ 0 w 117148"/>
              <a:gd name="connsiteY1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48" h="239843">
                <a:moveTo>
                  <a:pt x="104932" y="0"/>
                </a:moveTo>
                <a:cubicBezTo>
                  <a:pt x="123045" y="97436"/>
                  <a:pt x="141158" y="194872"/>
                  <a:pt x="0" y="239843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9F56F66-BCDA-4301-B559-13BAEEAE0D96}"/>
                  </a:ext>
                </a:extLst>
              </p:cNvPr>
              <p:cNvSpPr txBox="1"/>
              <p:nvPr/>
            </p:nvSpPr>
            <p:spPr>
              <a:xfrm>
                <a:off x="8129244" y="2352317"/>
                <a:ext cx="5760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fr-FR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39F56F66-BCDA-4301-B559-13BAEEAE0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244" y="2352317"/>
                <a:ext cx="576064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5711130-F714-4F59-AADB-E5AAA1FF6AF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50030" y="3560160"/>
            <a:ext cx="399182" cy="178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304C790-B182-486F-8FA8-C030E98187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50030" y="4750963"/>
            <a:ext cx="399182" cy="1784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CDBAF4-67FA-4541-AA7F-2CF4F3EA4BE4}"/>
                  </a:ext>
                </a:extLst>
              </p:cNvPr>
              <p:cNvSpPr/>
              <p:nvPr/>
            </p:nvSpPr>
            <p:spPr>
              <a:xfrm>
                <a:off x="210648" y="2550177"/>
                <a:ext cx="7254877" cy="60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sub>
                        </m:s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𝛽</m:t>
                        </m:r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Le vent relative attaque l’avion par la droite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6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CDBAF4-67FA-4541-AA7F-2CF4F3EA4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48" y="2550177"/>
                <a:ext cx="7254877" cy="607218"/>
              </a:xfrm>
              <a:prstGeom prst="rect">
                <a:avLst/>
              </a:prstGeom>
              <a:blipFill>
                <a:blip r:embed="rId6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4A6D6D-15CE-474C-B3D8-9ED6A531F336}"/>
                  </a:ext>
                </a:extLst>
              </p:cNvPr>
              <p:cNvSpPr/>
              <p:nvPr/>
            </p:nvSpPr>
            <p:spPr>
              <a:xfrm>
                <a:off x="199169" y="3126111"/>
                <a:ext cx="5614954" cy="852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𝛽</m:t>
                        </m:r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Par bras de levier  Stabilité de route </a:t>
                </a:r>
                <a:endParaRPr lang="fr-FR" sz="16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6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4A6D6D-15CE-474C-B3D8-9ED6A531F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9" y="3126111"/>
                <a:ext cx="5614954" cy="852926"/>
              </a:xfrm>
              <a:prstGeom prst="rect">
                <a:avLst/>
              </a:prstGeom>
              <a:blipFill>
                <a:blip r:embed="rId7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7DF94-2C9B-4F53-A2BF-0FD009B864A5}"/>
                  </a:ext>
                </a:extLst>
              </p:cNvPr>
              <p:cNvSpPr/>
              <p:nvPr/>
            </p:nvSpPr>
            <p:spPr>
              <a:xfrm>
                <a:off x="202344" y="3908053"/>
                <a:ext cx="6471532" cy="1613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𝛽</m:t>
                        </m:r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 Effet dièdre 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Principalement dû au dièdre des ailes (« bout des ailes + hautes que l’emplanture).</a:t>
                </a:r>
              </a:p>
              <a:p>
                <a:pPr lvl="1"/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+ une aile est haute, et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est grand en valeur absolu</a:t>
                </a:r>
              </a:p>
              <a:p>
                <a:pPr lvl="1"/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La présence de dérive haute ou d’une quille influe cette valeur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7DF94-2C9B-4F53-A2BF-0FD009B86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44" y="3908053"/>
                <a:ext cx="6471532" cy="1613519"/>
              </a:xfrm>
              <a:prstGeom prst="rect">
                <a:avLst/>
              </a:prstGeom>
              <a:blipFill>
                <a:blip r:embed="rId8"/>
                <a:stretch>
                  <a:fillRect t="-1509" r="-1036" b="-37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95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500" y="1501140"/>
                <a:ext cx="103251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Variation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en latéral.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augmente </a:t>
                </a:r>
                <a14:m>
                  <m:oMath xmlns:m="http://schemas.openxmlformats.org/officeDocument/2006/math">
                    <m:r>
                      <a:rPr lang="fr-FR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</m:sub>
                    </m:sSub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- aileron droit s’abaisse et aileron gauche se lève) 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01140"/>
                <a:ext cx="10325100" cy="1138773"/>
              </a:xfrm>
              <a:prstGeom prst="rect">
                <a:avLst/>
              </a:prstGeom>
              <a:blipFill>
                <a:blip r:embed="rId2"/>
                <a:stretch>
                  <a:fillRect l="-354" t="-26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576AC5-BE25-4297-8674-DC0F4CCE5B2E}"/>
                  </a:ext>
                </a:extLst>
              </p:cNvPr>
              <p:cNvSpPr/>
              <p:nvPr/>
            </p:nvSpPr>
            <p:spPr>
              <a:xfrm>
                <a:off x="428163" y="2496984"/>
                <a:ext cx="4572000" cy="6724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576AC5-BE25-4297-8674-DC0F4CCE5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3" y="2496984"/>
                <a:ext cx="4572000" cy="672428"/>
              </a:xfrm>
              <a:prstGeom prst="rect">
                <a:avLst/>
              </a:prstGeom>
              <a:blipFill>
                <a:blip r:embed="rId3"/>
                <a:stretch>
                  <a:fillRect t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23013B-86DC-4631-A6F0-54D46F950536}"/>
                  </a:ext>
                </a:extLst>
              </p:cNvPr>
              <p:cNvSpPr/>
              <p:nvPr/>
            </p:nvSpPr>
            <p:spPr>
              <a:xfrm>
                <a:off x="443981" y="2941847"/>
                <a:ext cx="9297178" cy="12264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Portance sur aile gauche diminue</a:t>
                </a: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Portance sur aile droite augmente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23013B-86DC-4631-A6F0-54D46F950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" y="2941847"/>
                <a:ext cx="9297178" cy="1226426"/>
              </a:xfrm>
              <a:prstGeom prst="rect">
                <a:avLst/>
              </a:prstGeom>
              <a:blipFill>
                <a:blip r:embed="rId4"/>
                <a:stretch>
                  <a:fillRect t="-9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6EC559-2997-4D62-8762-2D5E1B2476C3}"/>
                  </a:ext>
                </a:extLst>
              </p:cNvPr>
              <p:cNvSpPr/>
              <p:nvPr/>
            </p:nvSpPr>
            <p:spPr>
              <a:xfrm>
                <a:off x="428163" y="3967541"/>
                <a:ext cx="4572000" cy="3954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36EC559-2997-4D62-8762-2D5E1B247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3" y="3967541"/>
                <a:ext cx="4572000" cy="395429"/>
              </a:xfrm>
              <a:prstGeom prst="rect">
                <a:avLst/>
              </a:prstGeom>
              <a:blipFill>
                <a:blip r:embed="rId5"/>
                <a:stretch>
                  <a:fillRect t="-3077" b="-123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24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3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468026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04FCD89-662C-46D0-ADA4-2DA524DF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76" y="1324102"/>
            <a:ext cx="4225665" cy="4616930"/>
          </a:xfrm>
          <a:prstGeom prst="rect">
            <a:avLst/>
          </a:prstGeom>
        </p:spPr>
      </p:pic>
      <p:sp>
        <p:nvSpPr>
          <p:cNvPr id="18" name="ZoneTexte 20">
            <a:extLst>
              <a:ext uri="{FF2B5EF4-FFF2-40B4-BE49-F238E27FC236}">
                <a16:creationId xmlns:a16="http://schemas.microsoft.com/office/drawing/2014/main" id="{7C1B329C-DBB2-43CD-8FE8-D586C00EDD0F}"/>
              </a:ext>
            </a:extLst>
          </p:cNvPr>
          <p:cNvSpPr txBox="1"/>
          <p:nvPr/>
        </p:nvSpPr>
        <p:spPr>
          <a:xfrm>
            <a:off x="6094412" y="6098694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fr-FR" sz="1000" b="0" i="1" dirty="0">
                <a:solidFill>
                  <a:schemeClr val="tx1"/>
                </a:solidFill>
              </a:rPr>
              <a:t>Dynamique du vol et pilotage des avions (JC Wanner)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76822CF-361E-47D7-AEE0-458B4BB38FB5}"/>
              </a:ext>
            </a:extLst>
          </p:cNvPr>
          <p:cNvSpPr/>
          <p:nvPr/>
        </p:nvSpPr>
        <p:spPr bwMode="auto">
          <a:xfrm>
            <a:off x="1152899" y="2505332"/>
            <a:ext cx="1944216" cy="792088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 b="0" dirty="0">
                <a:solidFill>
                  <a:srgbClr val="000000"/>
                </a:solidFill>
                <a:cs typeface="Geneva" charset="0"/>
              </a:rPr>
              <a:t>Position</a:t>
            </a:r>
            <a:r>
              <a:rPr kumimoji="0" 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 des gouvernes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BED2D3D-3E2F-408F-B17D-82F898FA172B}"/>
              </a:ext>
            </a:extLst>
          </p:cNvPr>
          <p:cNvSpPr/>
          <p:nvPr/>
        </p:nvSpPr>
        <p:spPr bwMode="auto">
          <a:xfrm>
            <a:off x="3745187" y="2668828"/>
            <a:ext cx="1944216" cy="454608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Moments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68AB0E9-045B-48A6-8062-FFBA4D553363}"/>
              </a:ext>
            </a:extLst>
          </p:cNvPr>
          <p:cNvSpPr/>
          <p:nvPr/>
        </p:nvSpPr>
        <p:spPr bwMode="auto">
          <a:xfrm>
            <a:off x="3572927" y="3440983"/>
            <a:ext cx="2288735" cy="704010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Attitude autour du</a:t>
            </a:r>
            <a:r>
              <a:rPr kumimoji="0" lang="fr-FR" sz="20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 vecteur vitesse</a:t>
            </a:r>
            <a:endParaRPr kumimoji="0" lang="fr-F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9B79C6B-A96B-455A-9E8F-45F930BB2D1D}"/>
              </a:ext>
            </a:extLst>
          </p:cNvPr>
          <p:cNvSpPr/>
          <p:nvPr/>
        </p:nvSpPr>
        <p:spPr bwMode="auto">
          <a:xfrm>
            <a:off x="3745187" y="4473960"/>
            <a:ext cx="1944216" cy="454608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Forces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83441775-4979-4A35-9BF3-97A6CCD9E6D5}"/>
              </a:ext>
            </a:extLst>
          </p:cNvPr>
          <p:cNvSpPr/>
          <p:nvPr/>
        </p:nvSpPr>
        <p:spPr bwMode="auto">
          <a:xfrm>
            <a:off x="1173775" y="4473960"/>
            <a:ext cx="1944216" cy="454608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Geneva" charset="0"/>
              </a:rPr>
              <a:t>Trajectoire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14BB11A6-BC81-471D-80D4-3D578CF562E6}"/>
              </a:ext>
            </a:extLst>
          </p:cNvPr>
          <p:cNvSpPr/>
          <p:nvPr/>
        </p:nvSpPr>
        <p:spPr bwMode="auto">
          <a:xfrm>
            <a:off x="3097115" y="2839660"/>
            <a:ext cx="648072" cy="1434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90A7CE3D-AA1A-4D30-A912-D50173F7BD16}"/>
              </a:ext>
            </a:extLst>
          </p:cNvPr>
          <p:cNvSpPr/>
          <p:nvPr/>
        </p:nvSpPr>
        <p:spPr bwMode="auto">
          <a:xfrm rot="10800000">
            <a:off x="3107553" y="4629532"/>
            <a:ext cx="648072" cy="1434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11313EFA-1981-4067-8B18-94669D94315F}"/>
              </a:ext>
            </a:extLst>
          </p:cNvPr>
          <p:cNvSpPr/>
          <p:nvPr/>
        </p:nvSpPr>
        <p:spPr bwMode="auto">
          <a:xfrm rot="5400000">
            <a:off x="4554568" y="3154723"/>
            <a:ext cx="325454" cy="24706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FF39CCBE-7CE6-46CF-88E6-0BC5FC5534C8}"/>
              </a:ext>
            </a:extLst>
          </p:cNvPr>
          <p:cNvSpPr/>
          <p:nvPr/>
        </p:nvSpPr>
        <p:spPr bwMode="auto">
          <a:xfrm rot="5400000">
            <a:off x="4554067" y="4184688"/>
            <a:ext cx="326457" cy="247066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EB118A25-E293-424E-8CBA-00A7BEA37884}"/>
              </a:ext>
            </a:extLst>
          </p:cNvPr>
          <p:cNvSpPr/>
          <p:nvPr/>
        </p:nvSpPr>
        <p:spPr bwMode="auto">
          <a:xfrm rot="5400000">
            <a:off x="979234" y="3701506"/>
            <a:ext cx="936104" cy="355803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33" name="ZoneTexte 17">
            <a:extLst>
              <a:ext uri="{FF2B5EF4-FFF2-40B4-BE49-F238E27FC236}">
                <a16:creationId xmlns:a16="http://schemas.microsoft.com/office/drawing/2014/main" id="{64882BD1-8036-496D-A49C-4EBB4407F921}"/>
              </a:ext>
            </a:extLst>
          </p:cNvPr>
          <p:cNvSpPr txBox="1"/>
          <p:nvPr/>
        </p:nvSpPr>
        <p:spPr>
          <a:xfrm>
            <a:off x="1373862" y="3648574"/>
            <a:ext cx="150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fr-FR" dirty="0">
                <a:solidFill>
                  <a:schemeClr val="tx1"/>
                </a:solidFill>
              </a:rPr>
              <a:t>Délais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398E89-96F5-4074-BD03-9D9DCAEBF7C7}"/>
              </a:ext>
            </a:extLst>
          </p:cNvPr>
          <p:cNvSpPr/>
          <p:nvPr/>
        </p:nvSpPr>
        <p:spPr>
          <a:xfrm>
            <a:off x="2035423" y="1773373"/>
            <a:ext cx="3063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cs typeface="Geneva" charset="0"/>
              </a:rPr>
              <a:t>Pilotage d’un avion</a:t>
            </a:r>
          </a:p>
        </p:txBody>
      </p:sp>
    </p:spTree>
    <p:extLst>
      <p:ext uri="{BB962C8B-B14F-4D97-AF65-F5344CB8AC3E}">
        <p14:creationId xmlns:p14="http://schemas.microsoft.com/office/powerpoint/2010/main" val="2828803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500" y="1501140"/>
                <a:ext cx="1032510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Variation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en latéral.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augmente </a:t>
                </a:r>
                <a14:m>
                  <m:oMath xmlns:m="http://schemas.openxmlformats.org/officeDocument/2006/math">
                    <m:r>
                      <a:rPr lang="fr-FR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fr-F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– gouverne de direction inclinée vers la gauche) 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01140"/>
                <a:ext cx="10325100" cy="1138773"/>
              </a:xfrm>
              <a:prstGeom prst="rect">
                <a:avLst/>
              </a:prstGeom>
              <a:blipFill>
                <a:blip r:embed="rId2"/>
                <a:stretch>
                  <a:fillRect l="-354" t="-26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D062CF91-865B-488C-8208-B577A6FCB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6" t="260" r="15833"/>
          <a:stretch/>
        </p:blipFill>
        <p:spPr>
          <a:xfrm rot="5400000">
            <a:off x="7029075" y="2575125"/>
            <a:ext cx="2720318" cy="2483767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27FB6FA-BC3D-4F9D-AFF5-E881AFFA90D0}"/>
              </a:ext>
            </a:extLst>
          </p:cNvPr>
          <p:cNvCxnSpPr/>
          <p:nvPr/>
        </p:nvCxnSpPr>
        <p:spPr bwMode="auto">
          <a:xfrm flipH="1">
            <a:off x="8245218" y="4806697"/>
            <a:ext cx="144016" cy="2160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C90708-9BD9-452F-AB32-710114B451F1}"/>
                  </a:ext>
                </a:extLst>
              </p:cNvPr>
              <p:cNvSpPr/>
              <p:nvPr/>
            </p:nvSpPr>
            <p:spPr>
              <a:xfrm>
                <a:off x="269230" y="2499508"/>
                <a:ext cx="4572000" cy="6715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EC90708-9BD9-452F-AB32-710114B45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30" y="2499508"/>
                <a:ext cx="4572000" cy="671530"/>
              </a:xfrm>
              <a:prstGeom prst="rect">
                <a:avLst/>
              </a:prstGeom>
              <a:blipFill>
                <a:blip r:embed="rId4"/>
                <a:stretch>
                  <a:fillRect t="-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EEF76E-5326-4212-8419-D8ABFA725859}"/>
                  </a:ext>
                </a:extLst>
              </p:cNvPr>
              <p:cNvSpPr/>
              <p:nvPr/>
            </p:nvSpPr>
            <p:spPr>
              <a:xfrm>
                <a:off x="248058" y="4154235"/>
                <a:ext cx="4572000" cy="9485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 </a:t>
                </a: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Effet principal recherché par bras de levier </a:t>
                </a:r>
                <a:endParaRPr lang="fr-FR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EEF76E-5326-4212-8419-D8ABFA7258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58" y="4154235"/>
                <a:ext cx="4572000" cy="948529"/>
              </a:xfrm>
              <a:prstGeom prst="rect">
                <a:avLst/>
              </a:prstGeom>
              <a:blipFill>
                <a:blip r:embed="rId5"/>
                <a:stretch>
                  <a:fillRect t="-641" b="-8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66CFB4-4930-4EC3-855C-A8DE43C6DD60}"/>
                  </a:ext>
                </a:extLst>
              </p:cNvPr>
              <p:cNvSpPr/>
              <p:nvPr/>
            </p:nvSpPr>
            <p:spPr>
              <a:xfrm>
                <a:off x="266054" y="3148113"/>
                <a:ext cx="5829945" cy="1225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mais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𝛿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La gouverne étant situé au–dessus du </a:t>
                </a:r>
                <a:r>
                  <a:rPr lang="fr-FR" b="0" dirty="0" err="1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cdg</a:t>
                </a:r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66CFB4-4930-4EC3-855C-A8DE43C6DD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54" y="3148113"/>
                <a:ext cx="5829945" cy="1225528"/>
              </a:xfrm>
              <a:prstGeom prst="rect">
                <a:avLst/>
              </a:prstGeom>
              <a:blipFill>
                <a:blip r:embed="rId6"/>
                <a:stretch>
                  <a:fillRect t="-29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4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500" y="1501140"/>
                <a:ext cx="103251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Variation avec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𝑝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en latéral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, aile droite descendante):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01140"/>
                <a:ext cx="10325100" cy="861774"/>
              </a:xfrm>
              <a:prstGeom prst="rect">
                <a:avLst/>
              </a:prstGeom>
              <a:blipFill>
                <a:blip r:embed="rId2"/>
                <a:stretch>
                  <a:fillRect l="-354" t="-3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1BE698F-CDCD-41E1-98F7-DCFCBED39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6" t="260" r="15833"/>
          <a:stretch/>
        </p:blipFill>
        <p:spPr>
          <a:xfrm rot="5400000">
            <a:off x="7309644" y="2420788"/>
            <a:ext cx="2720318" cy="2483767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4F9839A4-A4D3-470C-84B8-1B3B07613B93}"/>
              </a:ext>
            </a:extLst>
          </p:cNvPr>
          <p:cNvSpPr/>
          <p:nvPr/>
        </p:nvSpPr>
        <p:spPr bwMode="auto">
          <a:xfrm>
            <a:off x="9029842" y="3579439"/>
            <a:ext cx="215999" cy="216000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sp>
        <p:nvSpPr>
          <p:cNvPr id="19" name="Organigramme : Jonction de sommaire 18">
            <a:extLst>
              <a:ext uri="{FF2B5EF4-FFF2-40B4-BE49-F238E27FC236}">
                <a16:creationId xmlns:a16="http://schemas.microsoft.com/office/drawing/2014/main" id="{2AA27A88-39DD-4F23-8641-4CDB4C6B525B}"/>
              </a:ext>
            </a:extLst>
          </p:cNvPr>
          <p:cNvSpPr/>
          <p:nvPr/>
        </p:nvSpPr>
        <p:spPr bwMode="auto">
          <a:xfrm>
            <a:off x="8052490" y="3579439"/>
            <a:ext cx="216000" cy="216000"/>
          </a:xfrm>
          <a:prstGeom prst="flowChartSummingJuncti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6CE634-9C58-481A-8531-729E784897C7}"/>
                  </a:ext>
                </a:extLst>
              </p:cNvPr>
              <p:cNvSpPr/>
              <p:nvPr/>
            </p:nvSpPr>
            <p:spPr>
              <a:xfrm>
                <a:off x="257634" y="2323418"/>
                <a:ext cx="4572000" cy="6099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sub>
                        </m:sSub>
                        <m:sSup>
                          <m:sSup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p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6CE634-9C58-481A-8531-729E78489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4" y="2323418"/>
                <a:ext cx="4572000" cy="609975"/>
              </a:xfrm>
              <a:prstGeom prst="rect">
                <a:avLst/>
              </a:prstGeom>
              <a:blipFill>
                <a:blip r:embed="rId4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696924-C90B-4479-AED3-1A927EE6999F}"/>
                  </a:ext>
                </a:extLst>
              </p:cNvPr>
              <p:cNvSpPr/>
              <p:nvPr/>
            </p:nvSpPr>
            <p:spPr>
              <a:xfrm>
                <a:off x="300386" y="2913299"/>
                <a:ext cx="4572000" cy="149874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sSup>
                          <m:sSup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p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endParaRPr lang="fr-FR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Aile droite porte + que l’aile gauche</a:t>
                </a:r>
              </a:p>
              <a:p>
                <a:pPr lvl="1"/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Terme d’amortissement en roulis.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696924-C90B-4479-AED3-1A927EE69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86" y="2913299"/>
                <a:ext cx="4572000" cy="1498744"/>
              </a:xfrm>
              <a:prstGeom prst="rect">
                <a:avLst/>
              </a:prstGeom>
              <a:blipFill>
                <a:blip r:embed="rId5"/>
                <a:stretch>
                  <a:fillRect t="-813" r="-12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F07D3D-5124-4019-A940-72F856329D42}"/>
                  </a:ext>
                </a:extLst>
              </p:cNvPr>
              <p:cNvSpPr/>
              <p:nvPr/>
            </p:nvSpPr>
            <p:spPr>
              <a:xfrm>
                <a:off x="257634" y="4462282"/>
                <a:ext cx="2059218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  <m:sSup>
                          <m:sSupPr>
                            <m:ctrlP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p>
                            <m:r>
                              <a:rPr lang="fr-F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≈0</m:t>
                    </m:r>
                  </m:oMath>
                </a14:m>
                <a:r>
                  <a:rPr lang="fr-FR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  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F07D3D-5124-4019-A940-72F856329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34" y="4462282"/>
                <a:ext cx="2059218" cy="390748"/>
              </a:xfrm>
              <a:prstGeom prst="rect">
                <a:avLst/>
              </a:prstGeom>
              <a:blipFill>
                <a:blip r:embed="rId6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5323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500" y="1501140"/>
                <a:ext cx="103251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Variation avec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en latéral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r</m:t>
                        </m:r>
                      </m:e>
                      <m:sup>
                        <m:r>
                          <a:rPr lang="fr-F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, aile droite </a:t>
                </a:r>
                <a:r>
                  <a:rPr lang="fr-FR" dirty="0" err="1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reculante</a:t>
                </a:r>
                <a:r>
                  <a:rPr lang="fr-FR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):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40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285750" marR="0" lvl="0" indent="-2857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01140"/>
                <a:ext cx="10325100" cy="861774"/>
              </a:xfrm>
              <a:prstGeom prst="rect">
                <a:avLst/>
              </a:prstGeom>
              <a:blipFill>
                <a:blip r:embed="rId2"/>
                <a:stretch>
                  <a:fillRect l="-354" t="-35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78C3223A-7B84-4735-ADE4-D34659C17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6" t="260" r="15833"/>
          <a:stretch/>
        </p:blipFill>
        <p:spPr>
          <a:xfrm rot="5400000">
            <a:off x="7439622" y="2481190"/>
            <a:ext cx="2720318" cy="2483767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D069EB7-CE62-4B07-A8F3-35979B57FF3D}"/>
              </a:ext>
            </a:extLst>
          </p:cNvPr>
          <p:cNvCxnSpPr>
            <a:cxnSpLocks/>
          </p:cNvCxnSpPr>
          <p:nvPr/>
        </p:nvCxnSpPr>
        <p:spPr bwMode="auto">
          <a:xfrm>
            <a:off x="7791670" y="3615632"/>
            <a:ext cx="0" cy="1008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BFFF004-FE0D-4E91-A232-A502D03A8F19}"/>
              </a:ext>
            </a:extLst>
          </p:cNvPr>
          <p:cNvCxnSpPr>
            <a:cxnSpLocks/>
          </p:cNvCxnSpPr>
          <p:nvPr/>
        </p:nvCxnSpPr>
        <p:spPr bwMode="auto">
          <a:xfrm>
            <a:off x="8074344" y="3643753"/>
            <a:ext cx="0" cy="682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209760F-2DF2-42B0-AF64-3779C582D091}"/>
              </a:ext>
            </a:extLst>
          </p:cNvPr>
          <p:cNvCxnSpPr>
            <a:cxnSpLocks/>
          </p:cNvCxnSpPr>
          <p:nvPr/>
        </p:nvCxnSpPr>
        <p:spPr bwMode="auto">
          <a:xfrm>
            <a:off x="8367734" y="3636353"/>
            <a:ext cx="0" cy="4770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49D40674-8652-4E23-84FF-3F175A57BDDD}"/>
              </a:ext>
            </a:extLst>
          </p:cNvPr>
          <p:cNvCxnSpPr>
            <a:cxnSpLocks/>
          </p:cNvCxnSpPr>
          <p:nvPr/>
        </p:nvCxnSpPr>
        <p:spPr bwMode="auto">
          <a:xfrm>
            <a:off x="8583758" y="3643753"/>
            <a:ext cx="0" cy="3131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D18F4E16-FA3B-40F6-9114-391C1D5CCB57}"/>
              </a:ext>
            </a:extLst>
          </p:cNvPr>
          <p:cNvCxnSpPr>
            <a:cxnSpLocks/>
          </p:cNvCxnSpPr>
          <p:nvPr/>
        </p:nvCxnSpPr>
        <p:spPr bwMode="auto">
          <a:xfrm flipV="1">
            <a:off x="9015806" y="3327600"/>
            <a:ext cx="0" cy="350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70D46D24-9B68-42FF-AE86-0043696A7D53}"/>
              </a:ext>
            </a:extLst>
          </p:cNvPr>
          <p:cNvCxnSpPr>
            <a:cxnSpLocks/>
          </p:cNvCxnSpPr>
          <p:nvPr/>
        </p:nvCxnSpPr>
        <p:spPr bwMode="auto">
          <a:xfrm flipV="1">
            <a:off x="9231830" y="3100769"/>
            <a:ext cx="0" cy="577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2992CFDD-E85A-4D27-89AA-E7DBA98D5C42}"/>
              </a:ext>
            </a:extLst>
          </p:cNvPr>
          <p:cNvCxnSpPr>
            <a:cxnSpLocks/>
          </p:cNvCxnSpPr>
          <p:nvPr/>
        </p:nvCxnSpPr>
        <p:spPr bwMode="auto">
          <a:xfrm flipV="1">
            <a:off x="9447854" y="2823544"/>
            <a:ext cx="0" cy="894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F512286-4D51-4B1C-81DB-036DA9F12315}"/>
              </a:ext>
            </a:extLst>
          </p:cNvPr>
          <p:cNvCxnSpPr>
            <a:cxnSpLocks/>
          </p:cNvCxnSpPr>
          <p:nvPr/>
        </p:nvCxnSpPr>
        <p:spPr bwMode="auto">
          <a:xfrm flipV="1">
            <a:off x="9663878" y="2607520"/>
            <a:ext cx="0" cy="11102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462C85E-F59C-4FAE-911D-D29230F6029B}"/>
              </a:ext>
            </a:extLst>
          </p:cNvPr>
          <p:cNvCxnSpPr>
            <a:cxnSpLocks/>
          </p:cNvCxnSpPr>
          <p:nvPr/>
        </p:nvCxnSpPr>
        <p:spPr bwMode="auto">
          <a:xfrm>
            <a:off x="8799781" y="4695752"/>
            <a:ext cx="86107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F77135-A3AB-41E8-9D07-EB8FC4B06997}"/>
                  </a:ext>
                </a:extLst>
              </p:cNvPr>
              <p:cNvSpPr/>
              <p:nvPr/>
            </p:nvSpPr>
            <p:spPr>
              <a:xfrm>
                <a:off x="254584" y="2247175"/>
                <a:ext cx="4572000" cy="88421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  <m:sub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sub>
                        </m:sSub>
                        <m:sSup>
                          <m:sSupPr>
                            <m:ctrlP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p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 Dérive se déplace à gauche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6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2F77135-A3AB-41E8-9D07-EB8FC4B06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4" y="2247175"/>
                <a:ext cx="4572000" cy="884216"/>
              </a:xfrm>
              <a:prstGeom prst="rect">
                <a:avLst/>
              </a:prstGeom>
              <a:blipFill>
                <a:blip r:embed="rId4"/>
                <a:stretch>
                  <a:fillRect t="-6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719285-1627-4D5B-91A9-BDA4ED8BF021}"/>
                  </a:ext>
                </a:extLst>
              </p:cNvPr>
              <p:cNvSpPr/>
              <p:nvPr/>
            </p:nvSpPr>
            <p:spPr>
              <a:xfrm>
                <a:off x="242121" y="3162661"/>
                <a:ext cx="4572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𝑙</m:t>
                        </m:r>
                        <m:sSup>
                          <m:sSupPr>
                            <m:ctrlP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p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fr-FR" sz="16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Aile gauche porte plus que l’aile droite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Dérive se déplace à gauche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600" b="0" i="1" dirty="0">
                  <a:solidFill>
                    <a:srgbClr val="000000"/>
                  </a:solidFill>
                  <a:latin typeface="Cambria Math" panose="02040503050406030204" pitchFamily="18" charset="0"/>
                  <a:cs typeface="Geneva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719285-1627-4D5B-91A9-BDA4ED8BF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1" y="3162661"/>
                <a:ext cx="4572000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4367479-7029-4682-B73F-AD2E318D25A8}"/>
                  </a:ext>
                </a:extLst>
              </p:cNvPr>
              <p:cNvSpPr/>
              <p:nvPr/>
            </p:nvSpPr>
            <p:spPr>
              <a:xfrm>
                <a:off x="254584" y="4348610"/>
                <a:ext cx="4572000" cy="13234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𝐶</m:t>
                        </m:r>
                      </m:e>
                      <m:sub>
                        <m:r>
                          <a:rPr lang="fr-FR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Geneva" charset="0"/>
                            <a:sym typeface="Wingdings" panose="05000000000000000000" pitchFamily="2" charset="2"/>
                          </a:rPr>
                          <m:t>𝑛</m:t>
                        </m:r>
                        <m:sSup>
                          <m:sSupPr>
                            <m:ctrlP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p>
                            <m:r>
                              <a:rPr lang="fr-FR" sz="16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Geneva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fr-FR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Geneva" charset="0"/>
                        <a:sym typeface="Wingdings" panose="05000000000000000000" pitchFamily="2" charset="2"/>
                      </a:rPr>
                      <m:t>&lt;0</m:t>
                    </m:r>
                  </m:oMath>
                </a14:m>
                <a:endParaRPr lang="fr-FR" sz="1600" b="0" dirty="0">
                  <a:solidFill>
                    <a:srgbClr val="000000"/>
                  </a:solidFill>
                  <a:cs typeface="Geneva" charset="0"/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Aile gauche traine plus que l’aile droite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Dérive se déplace à gauche</a:t>
                </a:r>
              </a:p>
              <a:p>
                <a:pPr marL="742950" lvl="1" indent="-285750">
                  <a:buFont typeface="Wingdings" panose="05000000000000000000" pitchFamily="2" charset="2"/>
                  <a:buChar char="è"/>
                </a:pPr>
                <a:r>
                  <a:rPr lang="fr-FR" sz="1600" b="0" dirty="0">
                    <a:solidFill>
                      <a:srgbClr val="000000"/>
                    </a:solidFill>
                    <a:cs typeface="Geneva" charset="0"/>
                    <a:sym typeface="Wingdings" panose="05000000000000000000" pitchFamily="2" charset="2"/>
                  </a:rPr>
                  <a:t>Terme d’amortissement </a:t>
                </a:r>
                <a:endParaRPr lang="fr-FR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4367479-7029-4682-B73F-AD2E318D2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84" y="4348610"/>
                <a:ext cx="4572000" cy="1323439"/>
              </a:xfrm>
              <a:prstGeom prst="rect">
                <a:avLst/>
              </a:prstGeom>
              <a:blipFill>
                <a:blip r:embed="rId6"/>
                <a:stretch>
                  <a:fillRect b="-50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13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Le modèle aérodynamique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F18EF7-BE1E-4ECB-84D4-67C2B4D8F095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76DBF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Aérodynamique des véhicules – Chapitre 1.2 – Modélisation et équations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76DBF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90499" y="1501140"/>
                <a:ext cx="11799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Wingdings" panose="05000000000000000000" pitchFamily="2" charset="2"/>
                  <a:buChar char="Ø"/>
                  <a:defRPr/>
                </a:pPr>
                <a:r>
                  <a: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Tableau récapitulatif latéral. </a:t>
                </a:r>
                <a:r>
                  <a:rPr lang="fr-FR" dirty="0">
                    <a:solidFill>
                      <a:prstClr val="black"/>
                    </a:solidFill>
                  </a:rPr>
                  <a:t>Par exemple, ligne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prstClr val="black"/>
                    </a:solidFill>
                  </a:rPr>
                  <a:t> colonne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prstClr val="black"/>
                    </a:solidFill>
                  </a:rPr>
                  <a:t> veut dire le signe de la </a:t>
                </a:r>
                <a:r>
                  <a:rPr lang="fr-FR" dirty="0" err="1">
                    <a:solidFill>
                      <a:prstClr val="black"/>
                    </a:solidFill>
                  </a:rPr>
                  <a:t>derivative</a:t>
                </a:r>
                <a:r>
                  <a:rPr lang="fr-FR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fr-F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fr-FR" dirty="0">
                    <a:solidFill>
                      <a:prstClr val="black"/>
                    </a:solidFill>
                  </a:rPr>
                  <a:t>. </a:t>
                </a:r>
                <a:endParaRPr kumimoji="0" lang="fr-F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501140"/>
                <a:ext cx="11799337" cy="369332"/>
              </a:xfrm>
              <a:prstGeom prst="rect">
                <a:avLst/>
              </a:prstGeom>
              <a:blipFill>
                <a:blip r:embed="rId2"/>
                <a:stretch>
                  <a:fillRect l="-310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17B80723-1F75-4980-BB59-4C647B630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653528"/>
                  </p:ext>
                </p:extLst>
              </p:nvPr>
            </p:nvGraphicFramePr>
            <p:xfrm>
              <a:off x="2030412" y="2629930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2630933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8131164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6035824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581778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6981002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82212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e>
                                  <m:sub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fr-FR" b="1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185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𝑌𝑎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597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&gt;0, ≈0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820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868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17B80723-1F75-4980-BB59-4C647B630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6653528"/>
                  </p:ext>
                </p:extLst>
              </p:nvPr>
            </p:nvGraphicFramePr>
            <p:xfrm>
              <a:off x="2030412" y="2629930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32630933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88131164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60358249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581778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69810025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0822127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400448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200901" t="-1639" r="-30225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1639" r="-202252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399103" t="-1639" r="-101345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3"/>
                          <a:stretch>
                            <a:fillRect l="-501351" t="-1639" r="-1802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1854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0" t="-101639" r="-50270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1639" r="-40044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101639" r="-30225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101639" r="-20225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9103" t="-101639" r="-10134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351" t="-101639" r="-1802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597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0" t="-201639" r="-50270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1639" r="-400448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201639" r="-30225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201639" r="-202252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9103" t="-201639" r="-10134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351" t="-201639" r="-1802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8204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0" t="-301639" r="-50270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01639" r="-40044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901" t="-301639" r="-30225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01" t="-301639" r="-20225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99103" t="-301639" r="-10134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01351" t="-301639" r="-1802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8680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3096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4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général sur les parties de l’avion: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AFF633-22E8-4293-B551-C8FE2465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6" y="2129028"/>
            <a:ext cx="5585928" cy="3722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526EF-00B3-4B51-A047-60EEECF742D1}"/>
              </a:ext>
            </a:extLst>
          </p:cNvPr>
          <p:cNvSpPr/>
          <p:nvPr/>
        </p:nvSpPr>
        <p:spPr>
          <a:xfrm>
            <a:off x="4945107" y="5913437"/>
            <a:ext cx="30123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/>
              <a:t>https://fr.wikipedia.org/wiki/Avion_de_ligne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3375992" y="3069489"/>
            <a:ext cx="1080120" cy="11109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F41AFE-F352-4F1B-9F4D-8721BCC0298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295872" y="3314957"/>
            <a:ext cx="904528" cy="31761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0ED241-E19B-42B2-B953-B14C1053D9EE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Cockpit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35F5A7F-3201-4F01-A035-DD5A04152DAB}"/>
              </a:ext>
            </a:extLst>
          </p:cNvPr>
          <p:cNvSpPr txBox="1"/>
          <p:nvPr/>
        </p:nvSpPr>
        <p:spPr>
          <a:xfrm>
            <a:off x="602447" y="3647239"/>
            <a:ext cx="1809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Habitacle du pilote</a:t>
            </a:r>
          </a:p>
        </p:txBody>
      </p:sp>
    </p:spTree>
    <p:extLst>
      <p:ext uri="{BB962C8B-B14F-4D97-AF65-F5344CB8AC3E}">
        <p14:creationId xmlns:p14="http://schemas.microsoft.com/office/powerpoint/2010/main" val="307395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5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général sur les parties de l’avion: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AFF633-22E8-4293-B551-C8FE2465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6" y="2129028"/>
            <a:ext cx="5585928" cy="3722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526EF-00B3-4B51-A047-60EEECF742D1}"/>
              </a:ext>
            </a:extLst>
          </p:cNvPr>
          <p:cNvSpPr/>
          <p:nvPr/>
        </p:nvSpPr>
        <p:spPr>
          <a:xfrm>
            <a:off x="4945107" y="5913437"/>
            <a:ext cx="30123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/>
              <a:t>https://fr.wikipedia.org/wiki/Avion_de_ligne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4310269" y="3207107"/>
            <a:ext cx="2930285" cy="11109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F41AFE-F352-4F1B-9F4D-8721BCC0298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295872" y="3314957"/>
            <a:ext cx="1930895" cy="365125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0ED241-E19B-42B2-B953-B14C1053D9EE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Fuselage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068D3F-7B8B-4193-B32E-7CEBAB754DB7}"/>
              </a:ext>
            </a:extLst>
          </p:cNvPr>
          <p:cNvSpPr txBox="1"/>
          <p:nvPr/>
        </p:nvSpPr>
        <p:spPr>
          <a:xfrm>
            <a:off x="602447" y="3647239"/>
            <a:ext cx="1809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Corps de l’avion contenant la « charge utile »</a:t>
            </a:r>
          </a:p>
        </p:txBody>
      </p:sp>
    </p:spTree>
    <p:extLst>
      <p:ext uri="{BB962C8B-B14F-4D97-AF65-F5344CB8AC3E}">
        <p14:creationId xmlns:p14="http://schemas.microsoft.com/office/powerpoint/2010/main" val="851146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6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général sur les parties de l’avion: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AFF633-22E8-4293-B551-C8FE2465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6" y="2129028"/>
            <a:ext cx="5585928" cy="3722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526EF-00B3-4B51-A047-60EEECF742D1}"/>
              </a:ext>
            </a:extLst>
          </p:cNvPr>
          <p:cNvSpPr/>
          <p:nvPr/>
        </p:nvSpPr>
        <p:spPr>
          <a:xfrm>
            <a:off x="4945107" y="5913437"/>
            <a:ext cx="30123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/>
              <a:t>https://fr.wikipedia.org/wiki/Avion_de_ligne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5570376" y="3844211"/>
            <a:ext cx="699796" cy="662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F41AFE-F352-4F1B-9F4D-8721BCC0298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295872" y="3314957"/>
            <a:ext cx="2649235" cy="682903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0ED241-E19B-42B2-B953-B14C1053D9EE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068D3F-7B8B-4193-B32E-7CEBAB754DB7}"/>
              </a:ext>
            </a:extLst>
          </p:cNvPr>
          <p:cNvSpPr txBox="1"/>
          <p:nvPr/>
        </p:nvSpPr>
        <p:spPr>
          <a:xfrm>
            <a:off x="602447" y="3647239"/>
            <a:ext cx="1809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Moteurs assurant la propulsion en générant une poussée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185A84-876A-4791-909B-865459C5C923}"/>
              </a:ext>
            </a:extLst>
          </p:cNvPr>
          <p:cNvSpPr/>
          <p:nvPr/>
        </p:nvSpPr>
        <p:spPr bwMode="auto">
          <a:xfrm>
            <a:off x="4017100" y="4175448"/>
            <a:ext cx="699796" cy="662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74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7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général sur les parties de l’avion: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AFF633-22E8-4293-B551-C8FE2465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36" y="2129028"/>
            <a:ext cx="5585928" cy="3722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526EF-00B3-4B51-A047-60EEECF742D1}"/>
              </a:ext>
            </a:extLst>
          </p:cNvPr>
          <p:cNvSpPr/>
          <p:nvPr/>
        </p:nvSpPr>
        <p:spPr>
          <a:xfrm>
            <a:off x="4945107" y="5913437"/>
            <a:ext cx="30123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/>
              <a:t>https://fr.wikipedia.org/wiki/Avion_de_ligne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6146558" y="3499623"/>
            <a:ext cx="2777471" cy="6624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F41AFE-F352-4F1B-9F4D-8721BCC0298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295872" y="3314957"/>
            <a:ext cx="2649235" cy="682903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0ED241-E19B-42B2-B953-B14C1053D9EE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Ailes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068D3F-7B8B-4193-B32E-7CEBAB754DB7}"/>
              </a:ext>
            </a:extLst>
          </p:cNvPr>
          <p:cNvSpPr txBox="1"/>
          <p:nvPr/>
        </p:nvSpPr>
        <p:spPr>
          <a:xfrm>
            <a:off x="602447" y="3647239"/>
            <a:ext cx="1809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Surface portante principale de l’avion</a:t>
            </a:r>
          </a:p>
        </p:txBody>
      </p:sp>
    </p:spTree>
    <p:extLst>
      <p:ext uri="{BB962C8B-B14F-4D97-AF65-F5344CB8AC3E}">
        <p14:creationId xmlns:p14="http://schemas.microsoft.com/office/powerpoint/2010/main" val="135417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8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88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général sur les parties de l’avion: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AFF633-22E8-4293-B551-C8FE24656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4" y="2092350"/>
            <a:ext cx="5585928" cy="37224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526EF-00B3-4B51-A047-60EEECF742D1}"/>
              </a:ext>
            </a:extLst>
          </p:cNvPr>
          <p:cNvSpPr/>
          <p:nvPr/>
        </p:nvSpPr>
        <p:spPr>
          <a:xfrm>
            <a:off x="4945107" y="5913437"/>
            <a:ext cx="30123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/>
              <a:t>https://fr.wikipedia.org/wiki/Avion_de_ligne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1A6C2-176B-4EFB-986A-CF62C3AE840E}"/>
              </a:ext>
            </a:extLst>
          </p:cNvPr>
          <p:cNvSpPr/>
          <p:nvPr/>
        </p:nvSpPr>
        <p:spPr bwMode="auto">
          <a:xfrm>
            <a:off x="7240053" y="3040372"/>
            <a:ext cx="1699469" cy="14663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b="1" kern="1200">
                <a:solidFill>
                  <a:srgbClr val="00509A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Geneva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AF41AFE-F352-4F1B-9F4D-8721BCC02981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2295872" y="3314957"/>
            <a:ext cx="4702088" cy="332282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90ED241-E19B-42B2-B953-B14C1053D9EE}"/>
              </a:ext>
            </a:extLst>
          </p:cNvPr>
          <p:cNvSpPr txBox="1"/>
          <p:nvPr/>
        </p:nvSpPr>
        <p:spPr>
          <a:xfrm>
            <a:off x="513725" y="3130291"/>
            <a:ext cx="178214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Empennages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068D3F-7B8B-4193-B32E-7CEBAB754DB7}"/>
              </a:ext>
            </a:extLst>
          </p:cNvPr>
          <p:cNvSpPr txBox="1"/>
          <p:nvPr/>
        </p:nvSpPr>
        <p:spPr>
          <a:xfrm>
            <a:off x="190500" y="3647239"/>
            <a:ext cx="3159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Ensemble de surfaces portantes assurant la stabilité</a:t>
            </a:r>
          </a:p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D115D2-641F-4766-A0F9-802634C7A865}"/>
              </a:ext>
            </a:extLst>
          </p:cNvPr>
          <p:cNvSpPr/>
          <p:nvPr/>
        </p:nvSpPr>
        <p:spPr>
          <a:xfrm>
            <a:off x="190500" y="4722230"/>
            <a:ext cx="2963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Stabilisateur horizontal </a:t>
            </a:r>
          </a:p>
          <a:p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C42C20-6C93-47F4-B4F6-46364A2B3E58}"/>
              </a:ext>
            </a:extLst>
          </p:cNvPr>
          <p:cNvSpPr/>
          <p:nvPr/>
        </p:nvSpPr>
        <p:spPr>
          <a:xfrm>
            <a:off x="190501" y="5334657"/>
            <a:ext cx="2739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Stabilisateur verticale (ou dérive)</a:t>
            </a:r>
          </a:p>
        </p:txBody>
      </p:sp>
    </p:spTree>
    <p:extLst>
      <p:ext uri="{BB962C8B-B14F-4D97-AF65-F5344CB8AC3E}">
        <p14:creationId xmlns:p14="http://schemas.microsoft.com/office/powerpoint/2010/main" val="416277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8AD032B-4A83-065B-9888-6166E18B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79592"/>
            <a:ext cx="10924692" cy="1507067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Vocabulaire sur les avions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03BD6-2501-5717-B1C6-15952A3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9</a:t>
            </a:fld>
            <a:endParaRPr lang="en-US"/>
          </a:p>
        </p:txBody>
      </p:sp>
      <p:sp>
        <p:nvSpPr>
          <p:cNvPr id="11" name="Espace réservé du pied de page 3">
            <a:extLst>
              <a:ext uri="{FF2B5EF4-FFF2-40B4-BE49-F238E27FC236}">
                <a16:creationId xmlns:a16="http://schemas.microsoft.com/office/drawing/2014/main" id="{DE5413C3-A740-272F-FF1E-667AE790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fr-FR" dirty="0"/>
              <a:t>Aérodynamique des véhicules – Chapitre 1.2 – Modélisation et équations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90500" y="1501140"/>
            <a:ext cx="1017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/>
              <a:t>Vocabulaire sur la voilure: voilure=ensemble des surfaces portantes de l’avion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3E534-5DD5-44F6-8515-781DAE0E768C}"/>
              </a:ext>
            </a:extLst>
          </p:cNvPr>
          <p:cNvSpPr/>
          <p:nvPr/>
        </p:nvSpPr>
        <p:spPr>
          <a:xfrm>
            <a:off x="2852057" y="519276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50" dirty="0"/>
              <a:t>https://fr.wikipedia.org/wiki/Profil_(a%C3%A9rodynamique)#/media/Fichier:Wing_profile_nomenclature_(fr).svg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24C5D5-1EA8-488C-9CCC-945654AE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6" y="1483179"/>
            <a:ext cx="9591869" cy="4066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FB57C2E-91B9-49D9-B489-320412F2C70B}"/>
                  </a:ext>
                </a:extLst>
              </p:cNvPr>
              <p:cNvSpPr txBox="1"/>
              <p:nvPr/>
            </p:nvSpPr>
            <p:spPr>
              <a:xfrm>
                <a:off x="189830" y="5574760"/>
                <a:ext cx="99844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dirty="0"/>
                  <a:t>La corde moyenne de tous les profils (MAC) est notée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/>
                  <a:t>. C’est une longueur caractéristique longitudinale.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FB57C2E-91B9-49D9-B489-320412F2C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0" y="5574760"/>
                <a:ext cx="9984465" cy="646331"/>
              </a:xfrm>
              <a:prstGeom prst="rect">
                <a:avLst/>
              </a:prstGeom>
              <a:blipFill>
                <a:blip r:embed="rId3"/>
                <a:stretch>
                  <a:fillRect l="-366" t="-4673" b="-130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043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1745</Words>
  <Application>Microsoft Office PowerPoint</Application>
  <PresentationFormat>Grand écran</PresentationFormat>
  <Paragraphs>338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Calibri</vt:lpstr>
      <vt:lpstr>Cambria Math</vt:lpstr>
      <vt:lpstr>Century Gothic</vt:lpstr>
      <vt:lpstr>Geneva</vt:lpstr>
      <vt:lpstr>Wingdings</vt:lpstr>
      <vt:lpstr>Wingdings 3</vt:lpstr>
      <vt:lpstr>Secteur</vt:lpstr>
      <vt:lpstr>Aérodynamique des véhicules</vt:lpstr>
      <vt:lpstr>Introduction</vt:lpstr>
      <vt:lpstr>Introduction</vt:lpstr>
      <vt:lpstr>Vocabulaire sur les avions</vt:lpstr>
      <vt:lpstr>Vocabulaire sur les avions</vt:lpstr>
      <vt:lpstr>Vocabulaire sur les avions</vt:lpstr>
      <vt:lpstr>Vocabulaire sur les avions</vt:lpstr>
      <vt:lpstr>Vocabulaire sur les avions</vt:lpstr>
      <vt:lpstr>Vocabulaire sur les avions</vt:lpstr>
      <vt:lpstr>Géométrie d’une aile 3D</vt:lpstr>
      <vt:lpstr>Géométrie d’une aile 3D</vt:lpstr>
      <vt:lpstr>Vocabulaire sur les avions</vt:lpstr>
      <vt:lpstr>Vocabulaire sur les avions</vt:lpstr>
      <vt:lpstr>Vocabulaire sur les avions</vt:lpstr>
      <vt:lpstr>Vocabulaire sur les avions</vt:lpstr>
      <vt:lpstr>Hypothèses et référentiels d’étude</vt:lpstr>
      <vt:lpstr>Hypothèses et référentiels d’étude</vt:lpstr>
      <vt:lpstr>Hypothèses et référentiels d’étude</vt:lpstr>
      <vt:lpstr>Hypothèses et référentiels d’étude</vt:lpstr>
      <vt:lpstr>Les actions mécaniques</vt:lpstr>
      <vt:lpstr>Les actions mécaniques</vt:lpstr>
      <vt:lpstr>Les actions mécaniques</vt:lpstr>
      <vt:lpstr>Les actions mécaniques</vt:lpstr>
      <vt:lpstr>Le modèle aerodynamique</vt:lpstr>
      <vt:lpstr>Le modèle aerodynamique</vt:lpstr>
      <vt:lpstr>Le modèle aerodynamique</vt:lpstr>
      <vt:lpstr>Le modèle aérodynamique</vt:lpstr>
      <vt:lpstr>Le modèle aérodynamique</vt:lpstr>
      <vt:lpstr>Le modèle aérodynamique</vt:lpstr>
      <vt:lpstr>Le modèle aérodynamique</vt:lpstr>
      <vt:lpstr>Le modèle aérodynamique</vt:lpstr>
      <vt:lpstr>Le modèle aérodynamique</vt:lpstr>
      <vt:lpstr>Le modèle aérodynamique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Aérodynamique</dc:title>
  <dc:creator>Nicolas VAUCHEL</dc:creator>
  <cp:lastModifiedBy>Vauchel Nicolas</cp:lastModifiedBy>
  <cp:revision>371</cp:revision>
  <dcterms:created xsi:type="dcterms:W3CDTF">2023-11-04T15:22:55Z</dcterms:created>
  <dcterms:modified xsi:type="dcterms:W3CDTF">2025-12-01T14:40:02Z</dcterms:modified>
</cp:coreProperties>
</file>